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291" r:id="rId2"/>
    <p:sldId id="289" r:id="rId3"/>
    <p:sldId id="1085" r:id="rId4"/>
    <p:sldId id="1090" r:id="rId5"/>
    <p:sldId id="1091" r:id="rId6"/>
    <p:sldId id="1089" r:id="rId7"/>
    <p:sldId id="1092" r:id="rId8"/>
    <p:sldId id="1088" r:id="rId9"/>
    <p:sldId id="1087" r:id="rId10"/>
    <p:sldId id="1086" r:id="rId11"/>
    <p:sldId id="1095" r:id="rId12"/>
    <p:sldId id="1094" r:id="rId13"/>
    <p:sldId id="1093" r:id="rId14"/>
    <p:sldId id="1101" r:id="rId15"/>
    <p:sldId id="1103" r:id="rId16"/>
    <p:sldId id="1102" r:id="rId17"/>
    <p:sldId id="1104" r:id="rId18"/>
    <p:sldId id="1100" r:id="rId19"/>
    <p:sldId id="1099" r:id="rId20"/>
    <p:sldId id="1098" r:id="rId21"/>
    <p:sldId id="1105" r:id="rId22"/>
    <p:sldId id="1097" r:id="rId23"/>
    <p:sldId id="1096" r:id="rId24"/>
    <p:sldId id="1106" r:id="rId25"/>
    <p:sldId id="1109" r:id="rId26"/>
    <p:sldId id="1110" r:id="rId27"/>
    <p:sldId id="1111" r:id="rId28"/>
    <p:sldId id="1108" r:id="rId29"/>
    <p:sldId id="1107" r:id="rId30"/>
    <p:sldId id="1112" r:id="rId31"/>
    <p:sldId id="1113" r:id="rId32"/>
    <p:sldId id="1120" r:id="rId33"/>
    <p:sldId id="1122" r:id="rId34"/>
    <p:sldId id="1121" r:id="rId35"/>
    <p:sldId id="1119" r:id="rId36"/>
    <p:sldId id="1118" r:id="rId37"/>
    <p:sldId id="1128" r:id="rId38"/>
    <p:sldId id="1117" r:id="rId39"/>
    <p:sldId id="1129" r:id="rId40"/>
    <p:sldId id="1116" r:id="rId41"/>
    <p:sldId id="1115" r:id="rId42"/>
    <p:sldId id="1132" r:id="rId43"/>
    <p:sldId id="1135" r:id="rId44"/>
    <p:sldId id="1134" r:id="rId45"/>
    <p:sldId id="1133" r:id="rId46"/>
    <p:sldId id="1130" r:id="rId47"/>
    <p:sldId id="1131" r:id="rId48"/>
    <p:sldId id="1124" r:id="rId49"/>
    <p:sldId id="1127" r:id="rId50"/>
    <p:sldId id="1126" r:id="rId51"/>
    <p:sldId id="1125" r:id="rId52"/>
    <p:sldId id="1123" r:id="rId53"/>
    <p:sldId id="1140" r:id="rId54"/>
    <p:sldId id="1144" r:id="rId55"/>
    <p:sldId id="1152" r:id="rId56"/>
    <p:sldId id="1137" r:id="rId57"/>
    <p:sldId id="1141" r:id="rId58"/>
    <p:sldId id="1139" r:id="rId59"/>
    <p:sldId id="1138" r:id="rId60"/>
    <p:sldId id="1143" r:id="rId61"/>
    <p:sldId id="1142" r:id="rId62"/>
    <p:sldId id="1145" r:id="rId63"/>
    <p:sldId id="1146" r:id="rId64"/>
    <p:sldId id="1147" r:id="rId65"/>
    <p:sldId id="1150" r:id="rId66"/>
    <p:sldId id="1151" r:id="rId67"/>
    <p:sldId id="1149" r:id="rId68"/>
    <p:sldId id="1148" r:id="rId69"/>
    <p:sldId id="1153" r:id="rId70"/>
    <p:sldId id="1172" r:id="rId71"/>
    <p:sldId id="1156" r:id="rId72"/>
    <p:sldId id="1167" r:id="rId73"/>
    <p:sldId id="1169" r:id="rId74"/>
    <p:sldId id="1170" r:id="rId75"/>
    <p:sldId id="1168" r:id="rId76"/>
    <p:sldId id="1171" r:id="rId77"/>
    <p:sldId id="1155" r:id="rId78"/>
    <p:sldId id="1154" r:id="rId79"/>
    <p:sldId id="1157" r:id="rId80"/>
    <p:sldId id="1158" r:id="rId81"/>
    <p:sldId id="1159" r:id="rId82"/>
    <p:sldId id="1160" r:id="rId83"/>
    <p:sldId id="1162" r:id="rId84"/>
    <p:sldId id="1161" r:id="rId85"/>
    <p:sldId id="1165" r:id="rId86"/>
    <p:sldId id="1166" r:id="rId87"/>
    <p:sldId id="1164" r:id="rId88"/>
    <p:sldId id="1163" r:id="rId89"/>
    <p:sldId id="491"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EE4"/>
    <a:srgbClr val="1A04BC"/>
    <a:srgbClr val="0427BC"/>
    <a:srgbClr val="0753B9"/>
    <a:srgbClr val="110DB3"/>
    <a:srgbClr val="559E67"/>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85" autoAdjust="0"/>
  </p:normalViewPr>
  <p:slideViewPr>
    <p:cSldViewPr snapToGrid="0" showGuides="1">
      <p:cViewPr varScale="1">
        <p:scale>
          <a:sx n="80" d="100"/>
          <a:sy n="80" d="100"/>
        </p:scale>
        <p:origin x="168" y="24"/>
      </p:cViewPr>
      <p:guideLst>
        <p:guide orient="horz" pos="2160"/>
        <p:guide pos="3840"/>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25118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8566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18972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904237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2021/12/1</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2021/12/1</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2021/12/1</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2021/12/1</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2021/12/1</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slide" Target="slide2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372416"/>
            <a:ext cx="7307757" cy="1476165"/>
          </a:xfrm>
        </p:spPr>
        <p:txBody>
          <a:bodyPr>
            <a:normAutofit/>
          </a:bodyPr>
          <a:lstStyle/>
          <a:p>
            <a:r>
              <a:rPr kumimoji="1" lang="en-US" altLang="en-US" b="1" dirty="0">
                <a:solidFill>
                  <a:srgbClr val="FFC000"/>
                </a:solidFill>
                <a:effectLst>
                  <a:outerShdw blurRad="50800" dist="38100" dir="5400000" algn="t" rotWithShape="0">
                    <a:prstClr val="black">
                      <a:alpha val="40000"/>
                    </a:prstClr>
                  </a:outerShdw>
                </a:effectLst>
              </a:rPr>
              <a:t>Indexing</a:t>
            </a:r>
            <a:endParaRPr kumimoji="1" lang="en-US" altLang="zh-CN" b="1" dirty="0">
              <a:solidFill>
                <a:srgbClr val="FFC000"/>
              </a:solidFill>
              <a:effectLst>
                <a:outerShdw blurRad="50800" dist="38100" dir="5400000" algn="t" rotWithShape="0">
                  <a:prstClr val="black">
                    <a:alpha val="40000"/>
                  </a:prstClr>
                </a:outerShdw>
              </a:effectLst>
            </a:endParaRPr>
          </a:p>
          <a:p>
            <a:r>
              <a:rPr kumimoji="1" lang="en-US" altLang="zh-CN" sz="2800" b="1" dirty="0">
                <a:solidFill>
                  <a:srgbClr val="FFC000"/>
                </a:solidFill>
                <a:effectLst>
                  <a:outerShdw blurRad="50800" dist="38100" dir="5400000" algn="t" rotWithShape="0">
                    <a:prstClr val="black">
                      <a:alpha val="40000"/>
                    </a:prstClr>
                  </a:outerShdw>
                </a:effectLst>
              </a:rPr>
              <a:t>— Chapter 14</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60813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11</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ECCBD-EC71-4074-87C3-9E6BA1AD65BC}"/>
              </a:ext>
            </a:extLst>
          </p:cNvPr>
          <p:cNvSpPr>
            <a:spLocks noGrp="1"/>
          </p:cNvSpPr>
          <p:nvPr>
            <p:ph type="title"/>
          </p:nvPr>
        </p:nvSpPr>
        <p:spPr/>
        <p:txBody>
          <a:bodyPr/>
          <a:lstStyle/>
          <a:p>
            <a:r>
              <a:rPr lang="en-US" altLang="zh-CN" dirty="0">
                <a:effectLst>
                  <a:outerShdw blurRad="38100" dist="38100" dir="2700000" algn="tl">
                    <a:srgbClr val="C0C0C0"/>
                  </a:outerShdw>
                </a:effectLst>
              </a:rPr>
              <a:t>14.2 Ordered Indices</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1195250D-1FA1-43CD-B523-F4547A2ACF0F}"/>
              </a:ext>
            </a:extLst>
          </p:cNvPr>
          <p:cNvSpPr>
            <a:spLocks noGrp="1"/>
          </p:cNvSpPr>
          <p:nvPr>
            <p:ph idx="1"/>
          </p:nvPr>
        </p:nvSpPr>
        <p:spPr>
          <a:xfrm>
            <a:off x="198362" y="772634"/>
            <a:ext cx="11834414" cy="6003197"/>
          </a:xfrm>
        </p:spPr>
        <p:txBody>
          <a:bodyPr>
            <a:normAutofit/>
          </a:bodyPr>
          <a:lstStyle/>
          <a:p>
            <a:pPr marL="288925" indent="-288925" eaLnBrk="1" hangingPunct="1"/>
            <a:r>
              <a:rPr lang="en-US" altLang="zh-CN" dirty="0"/>
              <a:t>DBS files with indexing mechanism include two parts :</a:t>
            </a:r>
          </a:p>
          <a:p>
            <a:pPr marL="663575" lvl="1" indent="-184150" eaLnBrk="1" hangingPunct="1"/>
            <a:r>
              <a:rPr lang="en-US" altLang="zh-CN" b="1" i="1" dirty="0"/>
              <a:t>indexed</a:t>
            </a:r>
            <a:r>
              <a:rPr lang="en-US" altLang="zh-CN" dirty="0"/>
              <a:t> file, in which data </a:t>
            </a:r>
            <a:r>
              <a:rPr lang="en-US" altLang="zh-CN" b="1" dirty="0">
                <a:solidFill>
                  <a:schemeClr val="tx2"/>
                </a:solidFill>
              </a:rPr>
              <a:t>records</a:t>
            </a:r>
            <a:r>
              <a:rPr lang="en-US" altLang="zh-CN" dirty="0"/>
              <a:t> are stored</a:t>
            </a:r>
          </a:p>
          <a:p>
            <a:pPr marL="663575" lvl="1" indent="-184150" eaLnBrk="1" hangingPunct="1"/>
            <a:r>
              <a:rPr lang="en-US" altLang="zh-CN" b="1" i="1" dirty="0"/>
              <a:t>index file</a:t>
            </a:r>
            <a:r>
              <a:rPr lang="en-US" altLang="zh-CN" dirty="0"/>
              <a:t>, in which </a:t>
            </a:r>
            <a:r>
              <a:rPr lang="en-US" altLang="zh-CN" b="1" dirty="0">
                <a:solidFill>
                  <a:schemeClr val="tx2"/>
                </a:solidFill>
              </a:rPr>
              <a:t>index entries </a:t>
            </a:r>
            <a:r>
              <a:rPr lang="en-US" altLang="zh-CN" dirty="0"/>
              <a:t>are included </a:t>
            </a:r>
          </a:p>
          <a:p>
            <a:pPr marL="663575" lvl="1" indent="-184150" eaLnBrk="1" hangingPunct="1"/>
            <a:r>
              <a:rPr lang="en-US" altLang="zh-CN" dirty="0"/>
              <a:t>e.g. Fig.14.1</a:t>
            </a:r>
          </a:p>
          <a:p>
            <a:pPr marL="288925" indent="-288925" eaLnBrk="1" hangingPunct="1"/>
            <a:r>
              <a:rPr lang="en-US" altLang="zh-CN" dirty="0"/>
              <a:t>The indexed file can be organized as</a:t>
            </a:r>
          </a:p>
          <a:p>
            <a:pPr marL="663575" lvl="1" indent="-184150" eaLnBrk="1" hangingPunct="1"/>
            <a:r>
              <a:rPr lang="en-US" altLang="zh-CN" dirty="0"/>
              <a:t> sequential file, heap file, hash file, clustering file </a:t>
            </a:r>
          </a:p>
          <a:p>
            <a:pPr marL="288925" indent="-288925" eaLnBrk="1" hangingPunct="1"/>
            <a:endParaRPr lang="en-US" altLang="zh-CN" b="1" dirty="0"/>
          </a:p>
          <a:p>
            <a:pPr marL="288925" indent="-288925" eaLnBrk="1" hangingPunct="1"/>
            <a:r>
              <a:rPr lang="en-US" altLang="zh-CN" b="1" dirty="0"/>
              <a:t>Ordered index </a:t>
            </a:r>
            <a:r>
              <a:rPr lang="en-US" altLang="zh-CN" dirty="0"/>
              <a:t>(in</a:t>
            </a:r>
            <a:r>
              <a:rPr lang="en-US" altLang="zh-CN" b="1" dirty="0"/>
              <a:t> </a:t>
            </a:r>
            <a:r>
              <a:rPr lang="en-US" altLang="zh-CN" dirty="0"/>
              <a:t>index file) </a:t>
            </a:r>
          </a:p>
          <a:p>
            <a:pPr marL="663575" lvl="1" indent="-184150" eaLnBrk="1" hangingPunct="1"/>
            <a:r>
              <a:rPr lang="en-US" altLang="zh-CN" dirty="0"/>
              <a:t>the </a:t>
            </a:r>
            <a:r>
              <a:rPr lang="en-US" altLang="zh-CN" i="1" dirty="0"/>
              <a:t>index entries</a:t>
            </a:r>
            <a:r>
              <a:rPr lang="en-US" altLang="zh-CN" dirty="0"/>
              <a:t> in the index file are stored in some sorted order, for instance, in accordance with the order of the search key</a:t>
            </a:r>
          </a:p>
          <a:p>
            <a:pPr marL="663575" lvl="1" indent="-184150" eaLnBrk="1" hangingPunct="1">
              <a:buFont typeface="Wingdings" pitchFamily="2" charset="2"/>
              <a:buNone/>
            </a:pPr>
            <a:r>
              <a:rPr lang="en-US" altLang="zh-CN" dirty="0"/>
              <a:t>/* </a:t>
            </a:r>
            <a:r>
              <a:rPr lang="zh-CN" altLang="en-US" dirty="0"/>
              <a:t>索引项的排列顺序与</a:t>
            </a:r>
            <a:r>
              <a:rPr lang="en-US" altLang="zh-CN" dirty="0"/>
              <a:t>(</a:t>
            </a:r>
            <a:r>
              <a:rPr lang="zh-CN" altLang="en-US" dirty="0"/>
              <a:t>被索引文件中</a:t>
            </a:r>
            <a:r>
              <a:rPr lang="en-US" altLang="zh-CN" dirty="0"/>
              <a:t>)</a:t>
            </a:r>
            <a:r>
              <a:rPr lang="zh-CN" altLang="en-US" dirty="0"/>
              <a:t>搜索键的排列顺序一致</a:t>
            </a:r>
          </a:p>
          <a:p>
            <a:pPr marL="663575" lvl="1" indent="-184150" eaLnBrk="1" hangingPunct="1"/>
            <a:r>
              <a:rPr lang="en-US" altLang="zh-CN" dirty="0"/>
              <a:t> e.g. in Fig.14.1(    ) , the index file is sorted by </a:t>
            </a:r>
            <a:r>
              <a:rPr lang="en-US" altLang="zh-CN" b="1" i="1" dirty="0" err="1"/>
              <a:t>dept_name</a:t>
            </a:r>
            <a:r>
              <a:rPr lang="en-US" altLang="zh-CN" dirty="0"/>
              <a:t> </a:t>
            </a:r>
            <a:endParaRPr lang="en-US" altLang="zh-CN" i="1" dirty="0"/>
          </a:p>
          <a:p>
            <a:endParaRPr lang="zh-CN" altLang="en-US" dirty="0"/>
          </a:p>
        </p:txBody>
      </p:sp>
      <p:sp>
        <p:nvSpPr>
          <p:cNvPr id="4" name="日期占位符 3">
            <a:extLst>
              <a:ext uri="{FF2B5EF4-FFF2-40B4-BE49-F238E27FC236}">
                <a16:creationId xmlns:a16="http://schemas.microsoft.com/office/drawing/2014/main" id="{60271A97-91F8-4259-B089-F837587DBCCC}"/>
              </a:ext>
            </a:extLst>
          </p:cNvPr>
          <p:cNvSpPr>
            <a:spLocks noGrp="1"/>
          </p:cNvSpPr>
          <p:nvPr>
            <p:ph type="dt" sz="half" idx="10"/>
          </p:nvPr>
        </p:nvSpPr>
        <p:spPr/>
        <p:txBody>
          <a:bodyPr/>
          <a:lstStyle/>
          <a:p>
            <a:fld id="{FDDF89F4-AF57-409E-B304-A2FA6DA19AC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0F421F43-1DC1-4990-8A93-ED37C0E65DE9}"/>
              </a:ext>
            </a:extLst>
          </p:cNvPr>
          <p:cNvSpPr>
            <a:spLocks noGrp="1"/>
          </p:cNvSpPr>
          <p:nvPr>
            <p:ph type="sldNum" sz="quarter" idx="12"/>
          </p:nvPr>
        </p:nvSpPr>
        <p:spPr/>
        <p:txBody>
          <a:bodyPr/>
          <a:lstStyle/>
          <a:p>
            <a:fld id="{47C4BD23-150C-4A56-8E66-9482A3FB2E80}" type="slidenum">
              <a:rPr lang="zh-CN" altLang="en-US" smtClean="0"/>
              <a:pPr/>
              <a:t>10</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C53ED7D9-729E-4181-990B-920506A9CC90}"/>
              </a:ext>
            </a:extLst>
          </p:cNvPr>
          <p:cNvSpPr>
            <a:spLocks noChangeArrowheads="1"/>
          </p:cNvSpPr>
          <p:nvPr/>
        </p:nvSpPr>
        <p:spPr bwMode="auto">
          <a:xfrm>
            <a:off x="2626360" y="2230120"/>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6">
            <a:hlinkClick r:id="rId2" action="ppaction://hlinksldjump" highlightClick="1"/>
            <a:extLst>
              <a:ext uri="{FF2B5EF4-FFF2-40B4-BE49-F238E27FC236}">
                <a16:creationId xmlns:a16="http://schemas.microsoft.com/office/drawing/2014/main" id="{703F8275-0409-4CD6-96B1-E594C84A5FD1}"/>
              </a:ext>
            </a:extLst>
          </p:cNvPr>
          <p:cNvSpPr>
            <a:spLocks noChangeArrowheads="1"/>
          </p:cNvSpPr>
          <p:nvPr/>
        </p:nvSpPr>
        <p:spPr bwMode="auto">
          <a:xfrm>
            <a:off x="2931300" y="5663715"/>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8851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F01DB-DE18-4924-8FBF-C7116E34DBDD}"/>
              </a:ext>
            </a:extLst>
          </p:cNvPr>
          <p:cNvSpPr>
            <a:spLocks noGrp="1"/>
          </p:cNvSpPr>
          <p:nvPr>
            <p:ph type="title"/>
          </p:nvPr>
        </p:nvSpPr>
        <p:spPr/>
        <p:txBody>
          <a:bodyPr/>
          <a:lstStyle/>
          <a:p>
            <a:r>
              <a:rPr lang="en-US" altLang="zh-CN" sz="2800" dirty="0"/>
              <a:t>Primary and Secondary Indices</a:t>
            </a:r>
            <a:endParaRPr lang="zh-CN" altLang="en-US" dirty="0"/>
          </a:p>
        </p:txBody>
      </p:sp>
      <p:sp>
        <p:nvSpPr>
          <p:cNvPr id="3" name="内容占位符 2">
            <a:extLst>
              <a:ext uri="{FF2B5EF4-FFF2-40B4-BE49-F238E27FC236}">
                <a16:creationId xmlns:a16="http://schemas.microsoft.com/office/drawing/2014/main" id="{C57EFDD0-9575-450C-BAAC-60491F31C883}"/>
              </a:ext>
            </a:extLst>
          </p:cNvPr>
          <p:cNvSpPr>
            <a:spLocks noGrp="1"/>
          </p:cNvSpPr>
          <p:nvPr>
            <p:ph idx="1"/>
          </p:nvPr>
        </p:nvSpPr>
        <p:spPr/>
        <p:txBody>
          <a:bodyPr/>
          <a:lstStyle/>
          <a:p>
            <a:pPr marL="288925" indent="-288925" eaLnBrk="1" hangingPunct="1"/>
            <a:r>
              <a:rPr lang="en-US" altLang="zh-CN" dirty="0"/>
              <a:t>Primary/clustering index (in the index file)</a:t>
            </a:r>
          </a:p>
          <a:p>
            <a:pPr marL="663575" lvl="1" indent="-184150" eaLnBrk="1" hangingPunct="1"/>
            <a:r>
              <a:rPr lang="en-US" altLang="zh-CN" dirty="0"/>
              <a:t>considering a </a:t>
            </a:r>
            <a:r>
              <a:rPr lang="en-US" altLang="zh-CN" i="1" dirty="0"/>
              <a:t>index file</a:t>
            </a:r>
            <a:r>
              <a:rPr lang="en-US" altLang="zh-CN" dirty="0"/>
              <a:t> and its corresponding </a:t>
            </a:r>
            <a:r>
              <a:rPr lang="en-US" altLang="zh-CN" i="1" dirty="0"/>
              <a:t>indexed file</a:t>
            </a:r>
            <a:endParaRPr lang="en-US" altLang="zh-CN" dirty="0"/>
          </a:p>
          <a:p>
            <a:pPr marL="663575" lvl="1" indent="-184150" eaLnBrk="1" hangingPunct="1"/>
            <a:r>
              <a:rPr lang="en-US" altLang="zh-CN" dirty="0"/>
              <a:t>the </a:t>
            </a:r>
            <a:r>
              <a:rPr lang="en-US" altLang="zh-CN" i="1" dirty="0"/>
              <a:t>indexed file</a:t>
            </a:r>
            <a:r>
              <a:rPr lang="en-US" altLang="zh-CN" dirty="0"/>
              <a:t> is a </a:t>
            </a:r>
            <a:r>
              <a:rPr lang="en-US" altLang="zh-CN" i="1" dirty="0"/>
              <a:t>sequential file</a:t>
            </a:r>
            <a:r>
              <a:rPr lang="en-US" altLang="zh-CN" dirty="0"/>
              <a:t>, and </a:t>
            </a:r>
            <a:r>
              <a:rPr lang="en-US" altLang="en-US" dirty="0"/>
              <a:t>the index whose </a:t>
            </a:r>
            <a:r>
              <a:rPr lang="en-US" altLang="zh-CN" dirty="0"/>
              <a:t>search key also specifies the sequential order of the </a:t>
            </a:r>
            <a:r>
              <a:rPr lang="en-US" altLang="zh-CN" i="1" dirty="0"/>
              <a:t>indexed file</a:t>
            </a:r>
            <a:endParaRPr lang="en-US" altLang="zh-CN" dirty="0"/>
          </a:p>
          <a:p>
            <a:pPr marL="663575" lvl="1" indent="-184150" eaLnBrk="1" hangingPunct="1"/>
            <a:r>
              <a:rPr lang="en-US" altLang="zh-CN" dirty="0"/>
              <a:t>/* </a:t>
            </a:r>
            <a:r>
              <a:rPr lang="zh-CN" altLang="en-US" dirty="0"/>
              <a:t>索引文件的搜索键所规定的顺序与被索引的</a:t>
            </a:r>
            <a:r>
              <a:rPr lang="zh-CN" altLang="en-US" dirty="0">
                <a:solidFill>
                  <a:srgbClr val="FF0000"/>
                </a:solidFill>
              </a:rPr>
              <a:t>顺序文件</a:t>
            </a:r>
            <a:r>
              <a:rPr lang="zh-CN" altLang="en-US" dirty="0"/>
              <a:t>中的纪录顺序一致</a:t>
            </a:r>
          </a:p>
          <a:p>
            <a:pPr marL="663575" lvl="1" indent="-184150" eaLnBrk="1" hangingPunct="1"/>
            <a:r>
              <a:rPr lang="en-US" altLang="zh-CN" dirty="0"/>
              <a:t>e.g. in Fig.14.1     , (</a:t>
            </a:r>
            <a:r>
              <a:rPr lang="en-US" altLang="zh-CN" i="1" dirty="0" err="1"/>
              <a:t>dept_name</a:t>
            </a:r>
            <a:r>
              <a:rPr lang="en-US" altLang="zh-CN" dirty="0"/>
              <a:t>, address of records) defines the same orders of the records as that in sequential indexed file </a:t>
            </a:r>
            <a:r>
              <a:rPr lang="en-US" altLang="zh-CN" i="1" dirty="0"/>
              <a:t>instructor</a:t>
            </a:r>
            <a:endParaRPr lang="en-US" altLang="zh-CN" dirty="0"/>
          </a:p>
          <a:p>
            <a:pPr marL="663575" lvl="1" indent="-184150" eaLnBrk="1" hangingPunct="1"/>
            <a:r>
              <a:rPr lang="en-US" altLang="zh-CN" dirty="0"/>
              <a:t>note:</a:t>
            </a:r>
            <a:r>
              <a:rPr lang="en-US" altLang="zh-CN" i="1" dirty="0"/>
              <a:t>  </a:t>
            </a:r>
            <a:r>
              <a:rPr lang="en-US" altLang="zh-CN" dirty="0"/>
              <a:t>also called </a:t>
            </a:r>
            <a:r>
              <a:rPr lang="en-US" altLang="zh-CN" sz="2800" dirty="0">
                <a:solidFill>
                  <a:srgbClr val="FF0000"/>
                </a:solidFill>
              </a:rPr>
              <a:t>clustering index</a:t>
            </a:r>
          </a:p>
          <a:p>
            <a:pPr marL="663575" lvl="1" indent="-184150" eaLnBrk="1" hangingPunct="1"/>
            <a:endParaRPr lang="en-US" altLang="zh-CN" sz="2800" dirty="0">
              <a:solidFill>
                <a:schemeClr val="hlink"/>
              </a:solidFill>
            </a:endParaRPr>
          </a:p>
          <a:p>
            <a:pPr marL="288925" indent="-288925" eaLnBrk="1" hangingPunct="1"/>
            <a:r>
              <a:rPr lang="en-US" altLang="zh-CN" dirty="0"/>
              <a:t>The search key of a primary index is usually but not necessarily the primary key</a:t>
            </a:r>
          </a:p>
          <a:p>
            <a:pPr marL="663575" lvl="1" indent="-184150" eaLnBrk="1" hangingPunct="1"/>
            <a:r>
              <a:rPr lang="en-US" altLang="zh-CN" dirty="0"/>
              <a:t> e.g. in Fig. 14.1, </a:t>
            </a:r>
            <a:r>
              <a:rPr lang="en-US" altLang="zh-CN" i="1" dirty="0"/>
              <a:t>dept-name</a:t>
            </a:r>
            <a:r>
              <a:rPr lang="en-US" altLang="zh-CN" dirty="0"/>
              <a:t> is not the primary key of </a:t>
            </a:r>
            <a:r>
              <a:rPr lang="en-US" altLang="zh-CN" i="1" dirty="0"/>
              <a:t>instructor</a:t>
            </a:r>
          </a:p>
          <a:p>
            <a:pPr marL="663575" lvl="1" indent="-184150" eaLnBrk="1" hangingPunct="1"/>
            <a:endParaRPr lang="zh-CN" altLang="en-US" dirty="0"/>
          </a:p>
        </p:txBody>
      </p:sp>
      <p:sp>
        <p:nvSpPr>
          <p:cNvPr id="4" name="日期占位符 3">
            <a:extLst>
              <a:ext uri="{FF2B5EF4-FFF2-40B4-BE49-F238E27FC236}">
                <a16:creationId xmlns:a16="http://schemas.microsoft.com/office/drawing/2014/main" id="{BD221AA0-D40F-4901-860B-9BE37936DE98}"/>
              </a:ext>
            </a:extLst>
          </p:cNvPr>
          <p:cNvSpPr>
            <a:spLocks noGrp="1"/>
          </p:cNvSpPr>
          <p:nvPr>
            <p:ph type="dt" sz="half" idx="10"/>
          </p:nvPr>
        </p:nvSpPr>
        <p:spPr/>
        <p:txBody>
          <a:bodyPr/>
          <a:lstStyle/>
          <a:p>
            <a:fld id="{02DF74DF-8105-4E3D-ACA4-86326832934E}"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0479C5A8-2C0A-4913-8D23-5581DB8C6452}"/>
              </a:ext>
            </a:extLst>
          </p:cNvPr>
          <p:cNvSpPr>
            <a:spLocks noGrp="1"/>
          </p:cNvSpPr>
          <p:nvPr>
            <p:ph type="sldNum" sz="quarter" idx="12"/>
          </p:nvPr>
        </p:nvSpPr>
        <p:spPr/>
        <p:txBody>
          <a:bodyPr/>
          <a:lstStyle/>
          <a:p>
            <a:fld id="{47C4BD23-150C-4A56-8E66-9482A3FB2E80}" type="slidenum">
              <a:rPr lang="zh-CN" altLang="en-US" smtClean="0"/>
              <a:pPr/>
              <a:t>11</a:t>
            </a:fld>
            <a:endParaRPr lang="zh-CN" altLang="en-US" dirty="0"/>
          </a:p>
        </p:txBody>
      </p:sp>
    </p:spTree>
    <p:extLst>
      <p:ext uri="{BB962C8B-B14F-4D97-AF65-F5344CB8AC3E}">
        <p14:creationId xmlns:p14="http://schemas.microsoft.com/office/powerpoint/2010/main" val="192638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74070-0C5A-46C6-B5CA-D5B4B3DCF73D}"/>
              </a:ext>
            </a:extLst>
          </p:cNvPr>
          <p:cNvSpPr>
            <a:spLocks noGrp="1"/>
          </p:cNvSpPr>
          <p:nvPr>
            <p:ph type="title"/>
          </p:nvPr>
        </p:nvSpPr>
        <p:spPr/>
        <p:txBody>
          <a:bodyPr/>
          <a:lstStyle/>
          <a:p>
            <a:pPr marL="288925" indent="-288925" eaLnBrk="1" hangingPunct="1"/>
            <a:r>
              <a:rPr lang="zh-CN" altLang="en-US" dirty="0"/>
              <a:t>聚集索引 </a:t>
            </a:r>
            <a:r>
              <a:rPr lang="en-US" altLang="zh-CN" dirty="0"/>
              <a:t>vs </a:t>
            </a:r>
            <a:r>
              <a:rPr lang="zh-CN" altLang="en-US" dirty="0"/>
              <a:t>主索引</a:t>
            </a:r>
          </a:p>
        </p:txBody>
      </p:sp>
      <p:sp>
        <p:nvSpPr>
          <p:cNvPr id="3" name="内容占位符 2">
            <a:extLst>
              <a:ext uri="{FF2B5EF4-FFF2-40B4-BE49-F238E27FC236}">
                <a16:creationId xmlns:a16="http://schemas.microsoft.com/office/drawing/2014/main" id="{4960BE88-8345-4137-A3EE-CA3DAE7187AC}"/>
              </a:ext>
            </a:extLst>
          </p:cNvPr>
          <p:cNvSpPr>
            <a:spLocks noGrp="1"/>
          </p:cNvSpPr>
          <p:nvPr>
            <p:ph idx="1"/>
          </p:nvPr>
        </p:nvSpPr>
        <p:spPr/>
        <p:txBody>
          <a:bodyPr>
            <a:normAutofit/>
          </a:bodyPr>
          <a:lstStyle/>
          <a:p>
            <a:pPr marL="0" indent="0">
              <a:buNone/>
            </a:pPr>
            <a:r>
              <a:rPr lang="en-US" altLang="zh-CN" dirty="0"/>
              <a:t>	</a:t>
            </a:r>
            <a:r>
              <a:rPr lang="zh-CN" altLang="en-US" dirty="0"/>
              <a:t>在实际数据库系统中，如</a:t>
            </a:r>
            <a:r>
              <a:rPr lang="en-US" altLang="zh-CN" dirty="0"/>
              <a:t>SQL Server</a:t>
            </a:r>
            <a:r>
              <a:rPr lang="zh-CN" altLang="en-US" dirty="0"/>
              <a:t>、</a:t>
            </a:r>
            <a:r>
              <a:rPr lang="en-US" altLang="zh-CN" dirty="0"/>
              <a:t>DB2</a:t>
            </a:r>
            <a:r>
              <a:rPr lang="zh-CN" altLang="en-US" dirty="0"/>
              <a:t>等，</a:t>
            </a:r>
            <a:endParaRPr lang="en-US" altLang="zh-CN" dirty="0"/>
          </a:p>
          <a:p>
            <a:pPr marL="288925" lvl="1" indent="-288925">
              <a:spcBef>
                <a:spcPts val="560"/>
              </a:spcBef>
              <a:buClr>
                <a:srgbClr val="0B32D9"/>
              </a:buClr>
              <a:buSzPct val="60000"/>
              <a:buFont typeface="Wingdings" panose="05000000000000000000" pitchFamily="2" charset="2"/>
              <a:buChar char="n"/>
            </a:pPr>
            <a:r>
              <a:rPr lang="zh-CN" altLang="en-US" dirty="0"/>
              <a:t>聚集索引</a:t>
            </a:r>
            <a:endParaRPr lang="en-US" altLang="zh-CN" dirty="0"/>
          </a:p>
          <a:p>
            <a:pPr marL="663575" lvl="1" indent="-184150"/>
            <a:r>
              <a:rPr lang="zh-CN" altLang="en-US" dirty="0"/>
              <a:t>索引文件的搜索键所规定的顺序与被索引的顺序文件中的纪录顺序一致</a:t>
            </a:r>
          </a:p>
          <a:p>
            <a:pPr marL="288925" lvl="1" indent="-288925">
              <a:spcBef>
                <a:spcPts val="560"/>
              </a:spcBef>
              <a:buClr>
                <a:srgbClr val="0B32D9"/>
              </a:buClr>
              <a:buSzPct val="60000"/>
              <a:buFont typeface="Wingdings" panose="05000000000000000000" pitchFamily="2" charset="2"/>
              <a:buChar char="n"/>
            </a:pPr>
            <a:r>
              <a:rPr lang="zh-CN" altLang="en-US" dirty="0"/>
              <a:t>主索引</a:t>
            </a:r>
          </a:p>
          <a:p>
            <a:pPr marL="663575" lvl="1" indent="-184150"/>
            <a:r>
              <a:rPr lang="zh-CN" altLang="en-US" dirty="0"/>
              <a:t>建立在主键（主属性上）的索引</a:t>
            </a:r>
          </a:p>
          <a:p>
            <a:pPr marL="288925" lvl="1" indent="-288925">
              <a:spcBef>
                <a:spcPts val="560"/>
              </a:spcBef>
              <a:buClr>
                <a:srgbClr val="0B32D9"/>
              </a:buClr>
              <a:buSzPct val="60000"/>
              <a:buFont typeface="Wingdings" panose="05000000000000000000" pitchFamily="2" charset="2"/>
              <a:buChar char="n"/>
            </a:pPr>
            <a:r>
              <a:rPr lang="zh-CN" altLang="en-US" dirty="0"/>
              <a:t>当一个表定义了主键后，</a:t>
            </a:r>
            <a:r>
              <a:rPr lang="en-US" altLang="zh-CN" dirty="0"/>
              <a:t>DBMS</a:t>
            </a:r>
            <a:r>
              <a:rPr lang="zh-CN" altLang="en-US" dirty="0"/>
              <a:t>自动为该表在主键上建立聚集索引，该索引同时又是主索引</a:t>
            </a:r>
            <a:endParaRPr lang="en-US" altLang="zh-CN" dirty="0"/>
          </a:p>
          <a:p>
            <a:pPr marL="663575" lvl="1" indent="-184150">
              <a:lnSpc>
                <a:spcPct val="110000"/>
              </a:lnSpc>
            </a:pPr>
            <a:r>
              <a:rPr lang="zh-CN" altLang="en-US" dirty="0"/>
              <a:t>主索引一定是聚集索引，但聚集索引不一定是主索引</a:t>
            </a:r>
          </a:p>
          <a:p>
            <a:pPr marL="288925" lvl="1" indent="-288925">
              <a:lnSpc>
                <a:spcPct val="110000"/>
              </a:lnSpc>
              <a:spcBef>
                <a:spcPts val="560"/>
              </a:spcBef>
              <a:buClr>
                <a:srgbClr val="0B32D9"/>
              </a:buClr>
              <a:buSzPct val="60000"/>
              <a:buFont typeface="Wingdings" panose="05000000000000000000" pitchFamily="2" charset="2"/>
              <a:buChar char="n"/>
              <a:defRPr/>
            </a:pPr>
            <a:r>
              <a:rPr lang="zh-CN" altLang="en-US" dirty="0"/>
              <a:t>一个表上只能建立一个聚集索引，也只能有一个主索引</a:t>
            </a:r>
            <a:endParaRPr lang="en-US" altLang="zh-CN" dirty="0"/>
          </a:p>
          <a:p>
            <a:pPr marL="663575" lvl="1" indent="-184150">
              <a:defRPr/>
            </a:pPr>
            <a:r>
              <a:rPr lang="en-US" altLang="zh-CN" dirty="0"/>
              <a:t>why</a:t>
            </a:r>
            <a:r>
              <a:rPr lang="zh-CN" altLang="en-US" dirty="0"/>
              <a:t>？ 数据文件根据索引项进行排序，只能有一种排列顺序</a:t>
            </a:r>
            <a:endParaRPr lang="en-US" altLang="zh-CN" dirty="0"/>
          </a:p>
          <a:p>
            <a:pPr marL="288925" lvl="1" indent="-288925">
              <a:lnSpc>
                <a:spcPct val="120000"/>
              </a:lnSpc>
              <a:spcBef>
                <a:spcPts val="560"/>
              </a:spcBef>
              <a:buClr>
                <a:srgbClr val="0B32D9"/>
              </a:buClr>
              <a:buSzPct val="60000"/>
              <a:buFont typeface="Wingdings" panose="05000000000000000000" pitchFamily="2" charset="2"/>
              <a:buChar char="n"/>
              <a:defRPr/>
            </a:pPr>
            <a:r>
              <a:rPr lang="zh-CN" altLang="en-US" dirty="0"/>
              <a:t>表可以建立多个非聚集索引</a:t>
            </a:r>
          </a:p>
          <a:p>
            <a:pPr marL="288925" lvl="1" indent="-288925">
              <a:lnSpc>
                <a:spcPct val="130000"/>
              </a:lnSpc>
              <a:spcBef>
                <a:spcPts val="560"/>
              </a:spcBef>
              <a:buClr>
                <a:srgbClr val="0B32D9"/>
              </a:buClr>
              <a:buSzPct val="60000"/>
              <a:buFont typeface="Wingdings" panose="05000000000000000000" pitchFamily="2" charset="2"/>
              <a:buChar char="n"/>
              <a:defRPr/>
            </a:pPr>
            <a:r>
              <a:rPr lang="zh-CN" altLang="en-US" dirty="0"/>
              <a:t>如果一个表上没有定义主键，则不会有主索引；但可以为该表建立一个聚集索引</a:t>
            </a:r>
            <a:endParaRPr lang="en-US" altLang="zh-CN" dirty="0"/>
          </a:p>
        </p:txBody>
      </p:sp>
      <p:sp>
        <p:nvSpPr>
          <p:cNvPr id="4" name="日期占位符 3">
            <a:extLst>
              <a:ext uri="{FF2B5EF4-FFF2-40B4-BE49-F238E27FC236}">
                <a16:creationId xmlns:a16="http://schemas.microsoft.com/office/drawing/2014/main" id="{1A00E018-3F40-4180-9600-9EBB29F7C3D7}"/>
              </a:ext>
            </a:extLst>
          </p:cNvPr>
          <p:cNvSpPr>
            <a:spLocks noGrp="1"/>
          </p:cNvSpPr>
          <p:nvPr>
            <p:ph type="dt" sz="half" idx="10"/>
          </p:nvPr>
        </p:nvSpPr>
        <p:spPr/>
        <p:txBody>
          <a:bodyPr/>
          <a:lstStyle/>
          <a:p>
            <a:fld id="{F87A0CAC-743C-402A-A7B3-826B156A6F6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295271F6-D2DC-459F-8A9D-3662B2F9726D}"/>
              </a:ext>
            </a:extLst>
          </p:cNvPr>
          <p:cNvSpPr>
            <a:spLocks noGrp="1"/>
          </p:cNvSpPr>
          <p:nvPr>
            <p:ph type="sldNum" sz="quarter" idx="12"/>
          </p:nvPr>
        </p:nvSpPr>
        <p:spPr/>
        <p:txBody>
          <a:bodyPr/>
          <a:lstStyle/>
          <a:p>
            <a:fld id="{47C4BD23-150C-4A56-8E66-9482A3FB2E80}" type="slidenum">
              <a:rPr lang="zh-CN" altLang="en-US" smtClean="0"/>
              <a:pPr/>
              <a:t>12</a:t>
            </a:fld>
            <a:endParaRPr lang="zh-CN" altLang="en-US" dirty="0"/>
          </a:p>
        </p:txBody>
      </p:sp>
    </p:spTree>
    <p:extLst>
      <p:ext uri="{BB962C8B-B14F-4D97-AF65-F5344CB8AC3E}">
        <p14:creationId xmlns:p14="http://schemas.microsoft.com/office/powerpoint/2010/main" val="124904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DAE3B-67CE-4A78-B98F-123FD9957562}"/>
              </a:ext>
            </a:extLst>
          </p:cNvPr>
          <p:cNvSpPr>
            <a:spLocks noGrp="1"/>
          </p:cNvSpPr>
          <p:nvPr>
            <p:ph type="title"/>
          </p:nvPr>
        </p:nvSpPr>
        <p:spPr/>
        <p:txBody>
          <a:bodyPr/>
          <a:lstStyle/>
          <a:p>
            <a:r>
              <a:rPr lang="en-US" altLang="zh-CN" sz="2800" dirty="0"/>
              <a:t>Primary and Secondary Indices</a:t>
            </a:r>
            <a:endParaRPr lang="zh-CN" altLang="en-US" dirty="0"/>
          </a:p>
        </p:txBody>
      </p:sp>
      <p:sp>
        <p:nvSpPr>
          <p:cNvPr id="3" name="内容占位符 2">
            <a:extLst>
              <a:ext uri="{FF2B5EF4-FFF2-40B4-BE49-F238E27FC236}">
                <a16:creationId xmlns:a16="http://schemas.microsoft.com/office/drawing/2014/main" id="{4727BC19-8CD4-4C7B-8097-4A06A740E709}"/>
              </a:ext>
            </a:extLst>
          </p:cNvPr>
          <p:cNvSpPr>
            <a:spLocks noGrp="1"/>
          </p:cNvSpPr>
          <p:nvPr>
            <p:ph idx="1"/>
          </p:nvPr>
        </p:nvSpPr>
        <p:spPr/>
        <p:txBody>
          <a:bodyPr/>
          <a:lstStyle/>
          <a:p>
            <a:pPr marL="288925" indent="-288925" eaLnBrk="1" hangingPunct="1"/>
            <a:r>
              <a:rPr lang="zh-CN" altLang="en-US" dirty="0"/>
              <a:t>实验：对比分析</a:t>
            </a:r>
            <a:endParaRPr lang="en-US" altLang="zh-CN" dirty="0"/>
          </a:p>
          <a:p>
            <a:pPr marL="663575" lvl="1" indent="-184150" eaLnBrk="1" hangingPunct="1"/>
            <a:r>
              <a:rPr lang="en-US" altLang="zh-CN" dirty="0"/>
              <a:t> </a:t>
            </a:r>
            <a:r>
              <a:rPr lang="zh-CN" altLang="en-US" dirty="0"/>
              <a:t>在没有定义主键的关系表中插入数据：</a:t>
            </a:r>
          </a:p>
          <a:p>
            <a:pPr marL="663575" lvl="1" indent="-184150" eaLnBrk="1" hangingPunct="1">
              <a:buFont typeface="Wingdings" pitchFamily="2" charset="2"/>
              <a:buNone/>
            </a:pPr>
            <a:r>
              <a:rPr lang="zh-CN" altLang="en-US" dirty="0"/>
              <a:t>        在关系表所在数据库文件中，各个元组</a:t>
            </a:r>
            <a:r>
              <a:rPr lang="en-US" altLang="zh-CN" dirty="0"/>
              <a:t>/</a:t>
            </a:r>
            <a:r>
              <a:rPr lang="zh-CN" altLang="en-US" dirty="0"/>
              <a:t>行</a:t>
            </a:r>
            <a:r>
              <a:rPr lang="en-US" altLang="zh-CN" dirty="0"/>
              <a:t>/</a:t>
            </a:r>
            <a:r>
              <a:rPr lang="zh-CN" altLang="en-US" dirty="0"/>
              <a:t>记录顺序一般是无序，取决于数据插入顺序</a:t>
            </a:r>
            <a:r>
              <a:rPr lang="en-US" altLang="zh-CN" dirty="0"/>
              <a:t>——heap</a:t>
            </a:r>
            <a:r>
              <a:rPr lang="zh-CN" altLang="en-US" dirty="0"/>
              <a:t>文件</a:t>
            </a:r>
            <a:endParaRPr lang="en-US" altLang="zh-CN" dirty="0"/>
          </a:p>
          <a:p>
            <a:pPr marL="663575" lvl="1" indent="-184150" eaLnBrk="1" hangingPunct="1">
              <a:buFont typeface="Wingdings" pitchFamily="2" charset="2"/>
              <a:buNone/>
            </a:pPr>
            <a:endParaRPr lang="en-US" altLang="zh-CN" dirty="0"/>
          </a:p>
          <a:p>
            <a:pPr marL="663575" lvl="1" indent="-184150" eaLnBrk="1" hangingPunct="1">
              <a:buFont typeface="Wingdings" pitchFamily="2" charset="2"/>
              <a:buNone/>
            </a:pPr>
            <a:r>
              <a:rPr lang="en-US" altLang="zh-CN" dirty="0"/>
              <a:t>e.g.   select </a:t>
            </a:r>
            <a:r>
              <a:rPr lang="zh-CN" altLang="en-US" u="sng" dirty="0"/>
              <a:t>*</a:t>
            </a:r>
            <a:r>
              <a:rPr lang="zh-CN" altLang="en-US" dirty="0"/>
              <a:t>  </a:t>
            </a:r>
            <a:r>
              <a:rPr lang="en-US" altLang="zh-CN" dirty="0"/>
              <a:t>from  </a:t>
            </a:r>
            <a:r>
              <a:rPr lang="en-US" altLang="zh-CN" i="1" dirty="0" err="1"/>
              <a:t>tablename</a:t>
            </a:r>
            <a:endParaRPr lang="en-US" altLang="zh-CN" i="1" dirty="0"/>
          </a:p>
          <a:p>
            <a:pPr marL="663575" lvl="1" indent="-184150" eaLnBrk="1" hangingPunct="1">
              <a:buFont typeface="Wingdings" pitchFamily="2" charset="2"/>
              <a:buNone/>
            </a:pPr>
            <a:endParaRPr lang="zh-CN" altLang="en-US" dirty="0"/>
          </a:p>
          <a:p>
            <a:pPr marL="663575" lvl="1" indent="-184150" eaLnBrk="1" hangingPunct="1"/>
            <a:r>
              <a:rPr lang="zh-CN" altLang="en-US" dirty="0"/>
              <a:t> 在有主键的关系表中插入数据：</a:t>
            </a:r>
          </a:p>
          <a:p>
            <a:pPr marL="663575" lvl="1" indent="-184150" eaLnBrk="1" hangingPunct="1">
              <a:buFont typeface="Wingdings" pitchFamily="2" charset="2"/>
              <a:buNone/>
            </a:pPr>
            <a:r>
              <a:rPr lang="zh-CN" altLang="en-US" dirty="0"/>
              <a:t>        数据库文件是有序的，按照主键顺序排列</a:t>
            </a:r>
          </a:p>
          <a:p>
            <a:endParaRPr lang="zh-CN" altLang="en-US" dirty="0"/>
          </a:p>
        </p:txBody>
      </p:sp>
      <p:sp>
        <p:nvSpPr>
          <p:cNvPr id="4" name="日期占位符 3">
            <a:extLst>
              <a:ext uri="{FF2B5EF4-FFF2-40B4-BE49-F238E27FC236}">
                <a16:creationId xmlns:a16="http://schemas.microsoft.com/office/drawing/2014/main" id="{27E4AA7A-8F03-424B-9563-55D084949B19}"/>
              </a:ext>
            </a:extLst>
          </p:cNvPr>
          <p:cNvSpPr>
            <a:spLocks noGrp="1"/>
          </p:cNvSpPr>
          <p:nvPr>
            <p:ph type="dt" sz="half" idx="10"/>
          </p:nvPr>
        </p:nvSpPr>
        <p:spPr/>
        <p:txBody>
          <a:bodyPr/>
          <a:lstStyle/>
          <a:p>
            <a:fld id="{8C96B97E-8F10-4B0A-BAFF-C72C14E3A3C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7513D016-1B32-4955-980D-AE188D1A7AB8}"/>
              </a:ext>
            </a:extLst>
          </p:cNvPr>
          <p:cNvSpPr>
            <a:spLocks noGrp="1"/>
          </p:cNvSpPr>
          <p:nvPr>
            <p:ph type="sldNum" sz="quarter" idx="12"/>
          </p:nvPr>
        </p:nvSpPr>
        <p:spPr/>
        <p:txBody>
          <a:bodyPr/>
          <a:lstStyle/>
          <a:p>
            <a:fld id="{47C4BD23-150C-4A56-8E66-9482A3FB2E80}" type="slidenum">
              <a:rPr lang="zh-CN" altLang="en-US" smtClean="0"/>
              <a:pPr/>
              <a:t>13</a:t>
            </a:fld>
            <a:endParaRPr lang="zh-CN" altLang="en-US" dirty="0"/>
          </a:p>
        </p:txBody>
      </p:sp>
    </p:spTree>
    <p:extLst>
      <p:ext uri="{BB962C8B-B14F-4D97-AF65-F5344CB8AC3E}">
        <p14:creationId xmlns:p14="http://schemas.microsoft.com/office/powerpoint/2010/main" val="2909401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81DEB-33CA-42D5-BB07-35E25A86B053}"/>
              </a:ext>
            </a:extLst>
          </p:cNvPr>
          <p:cNvSpPr>
            <a:spLocks noGrp="1"/>
          </p:cNvSpPr>
          <p:nvPr>
            <p:ph type="title"/>
          </p:nvPr>
        </p:nvSpPr>
        <p:spPr/>
        <p:txBody>
          <a:bodyPr/>
          <a:lstStyle/>
          <a:p>
            <a:r>
              <a:rPr lang="en-US" altLang="zh-CN" dirty="0"/>
              <a:t>Primary and Secondary Indices</a:t>
            </a:r>
            <a:endParaRPr lang="zh-CN" altLang="en-US" dirty="0"/>
          </a:p>
        </p:txBody>
      </p:sp>
      <p:sp>
        <p:nvSpPr>
          <p:cNvPr id="3" name="内容占位符 2">
            <a:extLst>
              <a:ext uri="{FF2B5EF4-FFF2-40B4-BE49-F238E27FC236}">
                <a16:creationId xmlns:a16="http://schemas.microsoft.com/office/drawing/2014/main" id="{3BA17CC8-B210-4BE2-9257-B044A5F993AC}"/>
              </a:ext>
            </a:extLst>
          </p:cNvPr>
          <p:cNvSpPr>
            <a:spLocks noGrp="1"/>
          </p:cNvSpPr>
          <p:nvPr>
            <p:ph idx="1"/>
          </p:nvPr>
        </p:nvSpPr>
        <p:spPr/>
        <p:txBody>
          <a:bodyPr/>
          <a:lstStyle/>
          <a:p>
            <a:pPr marL="288925" indent="-288925" eaLnBrk="1" hangingPunct="1"/>
            <a:r>
              <a:rPr lang="en-US" altLang="zh-CN" b="1" dirty="0"/>
              <a:t>Secondary index</a:t>
            </a:r>
            <a:endParaRPr lang="en-US" altLang="zh-CN" dirty="0"/>
          </a:p>
          <a:p>
            <a:pPr marL="663575" lvl="1" indent="-184150" eaLnBrk="1" hangingPunct="1"/>
            <a:r>
              <a:rPr lang="en-US" altLang="zh-CN" dirty="0"/>
              <a:t> an index whose search key specifies an order different from the sequential order of the file </a:t>
            </a:r>
          </a:p>
          <a:p>
            <a:pPr marL="663575" lvl="1" indent="-184150" eaLnBrk="1" hangingPunct="1"/>
            <a:r>
              <a:rPr lang="en-US" altLang="zh-CN" dirty="0"/>
              <a:t>also called </a:t>
            </a:r>
            <a:r>
              <a:rPr lang="en-US" altLang="zh-CN" sz="2800" dirty="0">
                <a:solidFill>
                  <a:srgbClr val="FF0000"/>
                </a:solidFill>
              </a:rPr>
              <a:t>non-clustering index</a:t>
            </a:r>
          </a:p>
          <a:p>
            <a:pPr marL="663575" lvl="1" indent="-184150" eaLnBrk="1" hangingPunct="1"/>
            <a:r>
              <a:rPr lang="en-US" altLang="zh-CN" dirty="0"/>
              <a:t> e.g. Fig.14.6      , secondary index on </a:t>
            </a:r>
            <a:r>
              <a:rPr lang="en-US" altLang="zh-CN" b="1" i="1" dirty="0"/>
              <a:t>salary</a:t>
            </a:r>
            <a:r>
              <a:rPr lang="en-US" altLang="zh-CN" dirty="0"/>
              <a:t> field of </a:t>
            </a:r>
            <a:r>
              <a:rPr lang="en-US" altLang="zh-CN" b="1" i="1" dirty="0" err="1"/>
              <a:t>instrutor</a:t>
            </a:r>
            <a:endParaRPr lang="en-US" altLang="zh-CN" b="1" i="1" dirty="0"/>
          </a:p>
          <a:p>
            <a:pPr marL="663575" lvl="1" indent="-184150" eaLnBrk="1" hangingPunct="1"/>
            <a:r>
              <a:rPr lang="en-US" altLang="zh-CN" dirty="0"/>
              <a:t>secondary indices have to be </a:t>
            </a:r>
            <a:r>
              <a:rPr lang="en-US" altLang="zh-CN" i="1" dirty="0">
                <a:solidFill>
                  <a:srgbClr val="FF0000"/>
                </a:solidFill>
              </a:rPr>
              <a:t>dense indices</a:t>
            </a:r>
            <a:endParaRPr lang="en-US" altLang="zh-CN" dirty="0">
              <a:solidFill>
                <a:srgbClr val="FF0000"/>
              </a:solidFill>
            </a:endParaRPr>
          </a:p>
          <a:p>
            <a:pPr marL="288925" indent="-288925" eaLnBrk="1" hangingPunct="1"/>
            <a:r>
              <a:rPr lang="en-US" altLang="zh-CN" dirty="0"/>
              <a:t>Index-sequential file (</a:t>
            </a:r>
            <a:r>
              <a:rPr lang="zh-CN" altLang="en-US" dirty="0">
                <a:solidFill>
                  <a:srgbClr val="FF0000"/>
                </a:solidFill>
              </a:rPr>
              <a:t>索引顺序文件</a:t>
            </a:r>
            <a:r>
              <a:rPr lang="zh-CN" altLang="en-US" dirty="0"/>
              <a:t>)</a:t>
            </a:r>
          </a:p>
          <a:p>
            <a:pPr marL="663575" lvl="1" indent="-184150" eaLnBrk="1" hangingPunct="1"/>
            <a:r>
              <a:rPr lang="en-US" altLang="zh-CN" dirty="0"/>
              <a:t>ordered sequential file with a primary/clustering index on the search key </a:t>
            </a:r>
          </a:p>
          <a:p>
            <a:pPr marL="663575" lvl="1" indent="-184150" eaLnBrk="1" hangingPunct="1"/>
            <a:r>
              <a:rPr lang="en-US" altLang="zh-CN" dirty="0"/>
              <a:t> e.g. Fig.14.1</a:t>
            </a:r>
            <a:endParaRPr lang="zh-CN" altLang="en-US" dirty="0"/>
          </a:p>
        </p:txBody>
      </p:sp>
      <p:sp>
        <p:nvSpPr>
          <p:cNvPr id="4" name="日期占位符 3">
            <a:extLst>
              <a:ext uri="{FF2B5EF4-FFF2-40B4-BE49-F238E27FC236}">
                <a16:creationId xmlns:a16="http://schemas.microsoft.com/office/drawing/2014/main" id="{5BE4307D-1464-44F2-81BA-3B237649DC25}"/>
              </a:ext>
            </a:extLst>
          </p:cNvPr>
          <p:cNvSpPr>
            <a:spLocks noGrp="1"/>
          </p:cNvSpPr>
          <p:nvPr>
            <p:ph type="dt" sz="half" idx="10"/>
          </p:nvPr>
        </p:nvSpPr>
        <p:spPr/>
        <p:txBody>
          <a:bodyPr/>
          <a:lstStyle/>
          <a:p>
            <a:fld id="{705597CB-ED2D-43AE-AC32-202E28E7FE1B}"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C0A34E0-0223-432B-95FD-52C0A8F82E55}"/>
              </a:ext>
            </a:extLst>
          </p:cNvPr>
          <p:cNvSpPr>
            <a:spLocks noGrp="1"/>
          </p:cNvSpPr>
          <p:nvPr>
            <p:ph type="sldNum" sz="quarter" idx="12"/>
          </p:nvPr>
        </p:nvSpPr>
        <p:spPr/>
        <p:txBody>
          <a:bodyPr/>
          <a:lstStyle/>
          <a:p>
            <a:fld id="{47C4BD23-150C-4A56-8E66-9482A3FB2E80}" type="slidenum">
              <a:rPr lang="zh-CN" altLang="en-US" smtClean="0"/>
              <a:pPr/>
              <a:t>14</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EEAE4FCA-1CD6-4D53-A456-6F1DD02C78B5}"/>
              </a:ext>
            </a:extLst>
          </p:cNvPr>
          <p:cNvSpPr>
            <a:spLocks noChangeArrowheads="1"/>
          </p:cNvSpPr>
          <p:nvPr/>
        </p:nvSpPr>
        <p:spPr bwMode="auto">
          <a:xfrm>
            <a:off x="2646820" y="4408955"/>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6">
            <a:hlinkClick r:id="rId3" action="ppaction://hlinksldjump" highlightClick="1"/>
            <a:extLst>
              <a:ext uri="{FF2B5EF4-FFF2-40B4-BE49-F238E27FC236}">
                <a16:creationId xmlns:a16="http://schemas.microsoft.com/office/drawing/2014/main" id="{42875DF6-049B-463C-BC45-2B13722A33B0}"/>
              </a:ext>
            </a:extLst>
          </p:cNvPr>
          <p:cNvSpPr>
            <a:spLocks noChangeArrowheads="1"/>
          </p:cNvSpPr>
          <p:nvPr/>
        </p:nvSpPr>
        <p:spPr bwMode="auto">
          <a:xfrm>
            <a:off x="2646820" y="2631488"/>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968864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8E9EACC-6EAC-46C8-9835-A08C4B56AA37}"/>
              </a:ext>
            </a:extLst>
          </p:cNvPr>
          <p:cNvSpPr>
            <a:spLocks noGrp="1"/>
          </p:cNvSpPr>
          <p:nvPr>
            <p:ph type="sldNum" sz="quarter" idx="12"/>
          </p:nvPr>
        </p:nvSpPr>
        <p:spPr/>
        <p:txBody>
          <a:bodyPr/>
          <a:lstStyle/>
          <a:p>
            <a:fld id="{47C4BD23-150C-4A56-8E66-9482A3FB2E80}" type="slidenum">
              <a:rPr lang="zh-CN" altLang="en-US" smtClean="0"/>
              <a:t>15</a:t>
            </a:fld>
            <a:endParaRPr lang="zh-CN" altLang="en-US"/>
          </a:p>
        </p:txBody>
      </p:sp>
      <p:sp>
        <p:nvSpPr>
          <p:cNvPr id="4" name="日期占位符 3">
            <a:extLst>
              <a:ext uri="{FF2B5EF4-FFF2-40B4-BE49-F238E27FC236}">
                <a16:creationId xmlns:a16="http://schemas.microsoft.com/office/drawing/2014/main" id="{BFF464B5-AAF5-4A8A-B278-8251FE193407}"/>
              </a:ext>
            </a:extLst>
          </p:cNvPr>
          <p:cNvSpPr>
            <a:spLocks noGrp="1"/>
          </p:cNvSpPr>
          <p:nvPr>
            <p:ph type="dt" sz="half" idx="10"/>
          </p:nvPr>
        </p:nvSpPr>
        <p:spPr/>
        <p:txBody>
          <a:bodyPr/>
          <a:lstStyle/>
          <a:p>
            <a:fld id="{2B71C68B-AF60-4CF1-A9E1-B6A2134B99E0}" type="datetime1">
              <a:rPr lang="zh-CN" altLang="en-US" smtClean="0"/>
              <a:t>2021/12/1</a:t>
            </a:fld>
            <a:endParaRPr lang="zh-CN" altLang="en-US" dirty="0"/>
          </a:p>
        </p:txBody>
      </p:sp>
      <p:sp>
        <p:nvSpPr>
          <p:cNvPr id="5" name="Rectangle 3">
            <a:extLst>
              <a:ext uri="{FF2B5EF4-FFF2-40B4-BE49-F238E27FC236}">
                <a16:creationId xmlns:a16="http://schemas.microsoft.com/office/drawing/2014/main" id="{9BB59748-0B11-41D3-BEB2-30DE6E56AA85}"/>
              </a:ext>
            </a:extLst>
          </p:cNvPr>
          <p:cNvSpPr txBox="1">
            <a:spLocks noChangeArrowheads="1"/>
          </p:cNvSpPr>
          <p:nvPr/>
        </p:nvSpPr>
        <p:spPr>
          <a:xfrm>
            <a:off x="196312" y="5436895"/>
            <a:ext cx="11665488" cy="11890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3575" lvl="1" indent="-184150">
              <a:lnSpc>
                <a:spcPct val="110000"/>
              </a:lnSpc>
              <a:buClr>
                <a:srgbClr val="FF0000"/>
              </a:buClr>
              <a:buSzPct val="50000"/>
              <a:buFont typeface="Wingdings" panose="05000000000000000000" pitchFamily="2" charset="2"/>
              <a:buChar char="p"/>
            </a:pPr>
            <a:r>
              <a:rPr lang="en-US" altLang="en-US" sz="2600" dirty="0">
                <a:ea typeface="微软雅黑 Light" panose="020B0502040204020203" pitchFamily="34" charset="-122"/>
                <a:cs typeface="Arial" panose="020B0604020202020204" pitchFamily="34" charset="0"/>
              </a:rPr>
              <a:t>Index record points to a bucket that contains pointers to all the actual records with that particular search-key value.</a:t>
            </a:r>
          </a:p>
          <a:p>
            <a:pPr marL="663575" lvl="1" indent="-184150">
              <a:lnSpc>
                <a:spcPct val="110000"/>
              </a:lnSpc>
              <a:buClr>
                <a:srgbClr val="FF0000"/>
              </a:buClr>
              <a:buSzPct val="50000"/>
              <a:buFont typeface="Wingdings" panose="05000000000000000000" pitchFamily="2" charset="2"/>
              <a:buChar char="p"/>
            </a:pPr>
            <a:r>
              <a:rPr lang="en-US" altLang="en-US" sz="2600" dirty="0">
                <a:ea typeface="微软雅黑 Light" panose="020B0502040204020203" pitchFamily="34" charset="-122"/>
                <a:cs typeface="Arial" panose="020B0604020202020204" pitchFamily="34" charset="0"/>
              </a:rPr>
              <a:t>Secondary indices have to be dense</a:t>
            </a:r>
          </a:p>
        </p:txBody>
      </p:sp>
      <p:sp>
        <p:nvSpPr>
          <p:cNvPr id="6" name="Text Box 4">
            <a:extLst>
              <a:ext uri="{FF2B5EF4-FFF2-40B4-BE49-F238E27FC236}">
                <a16:creationId xmlns:a16="http://schemas.microsoft.com/office/drawing/2014/main" id="{03CD0F80-3A3B-466C-9226-DC9C2EA1D4E7}"/>
              </a:ext>
            </a:extLst>
          </p:cNvPr>
          <p:cNvSpPr txBox="1">
            <a:spLocks noChangeArrowheads="1"/>
          </p:cNvSpPr>
          <p:nvPr/>
        </p:nvSpPr>
        <p:spPr bwMode="auto">
          <a:xfrm>
            <a:off x="3216374" y="4875829"/>
            <a:ext cx="6782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ＭＳ Ｐゴシック" pitchFamily="34" charset="-128"/>
                <a:cs typeface="Times New Roman" pitchFamily="18" charset="0"/>
              </a:rPr>
              <a:t>Fig. 11.6 </a:t>
            </a:r>
            <a:r>
              <a:rPr kumimoji="0" lang="en-US" altLang="en-US" dirty="0">
                <a:latin typeface="+mn-lt"/>
                <a:ea typeface="ＭＳ Ｐゴシック" pitchFamily="34" charset="-128"/>
                <a:cs typeface="Times New Roman" pitchFamily="18" charset="0"/>
              </a:rPr>
              <a:t>Secondary index on </a:t>
            </a:r>
            <a:r>
              <a:rPr kumimoji="0" lang="en-US" altLang="en-US" i="1" dirty="0">
                <a:solidFill>
                  <a:srgbClr val="FF0000"/>
                </a:solidFill>
                <a:latin typeface="+mn-lt"/>
                <a:ea typeface="ＭＳ Ｐゴシック" pitchFamily="34" charset="-128"/>
                <a:cs typeface="Times New Roman" pitchFamily="18" charset="0"/>
              </a:rPr>
              <a:t>salary </a:t>
            </a:r>
            <a:r>
              <a:rPr kumimoji="0" lang="en-US" altLang="en-US" dirty="0">
                <a:latin typeface="+mn-lt"/>
                <a:ea typeface="ＭＳ Ｐゴシック" pitchFamily="34" charset="-128"/>
                <a:cs typeface="Times New Roman" pitchFamily="18" charset="0"/>
              </a:rPr>
              <a:t>field of </a:t>
            </a:r>
            <a:r>
              <a:rPr kumimoji="0" lang="en-US" altLang="en-US" i="1" dirty="0">
                <a:latin typeface="+mn-lt"/>
                <a:ea typeface="ＭＳ Ｐゴシック" pitchFamily="34" charset="-128"/>
                <a:cs typeface="Times New Roman" pitchFamily="18" charset="0"/>
              </a:rPr>
              <a:t>instructor</a:t>
            </a:r>
            <a:endParaRPr kumimoji="0" lang="en-US" altLang="en-US" dirty="0">
              <a:latin typeface="+mn-lt"/>
              <a:ea typeface="ＭＳ Ｐゴシック" pitchFamily="34" charset="-128"/>
              <a:cs typeface="Times New Roman" pitchFamily="18" charset="0"/>
            </a:endParaRPr>
          </a:p>
        </p:txBody>
      </p:sp>
      <p:sp>
        <p:nvSpPr>
          <p:cNvPr id="7" name="AutoShape 5">
            <a:hlinkClick r:id="" action="ppaction://hlinkshowjump?jump=lastslideviewed" highlightClick="1"/>
            <a:extLst>
              <a:ext uri="{FF2B5EF4-FFF2-40B4-BE49-F238E27FC236}">
                <a16:creationId xmlns:a16="http://schemas.microsoft.com/office/drawing/2014/main" id="{03366860-DEA2-420B-9DAF-FEB101C27969}"/>
              </a:ext>
            </a:extLst>
          </p:cNvPr>
          <p:cNvSpPr>
            <a:spLocks noChangeArrowheads="1"/>
          </p:cNvSpPr>
          <p:nvPr/>
        </p:nvSpPr>
        <p:spPr bwMode="auto">
          <a:xfrm>
            <a:off x="11623944" y="6283081"/>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组合 7">
            <a:extLst>
              <a:ext uri="{FF2B5EF4-FFF2-40B4-BE49-F238E27FC236}">
                <a16:creationId xmlns:a16="http://schemas.microsoft.com/office/drawing/2014/main" id="{37AF1B14-E9EA-46B9-8AAA-E11B498A3D89}"/>
              </a:ext>
            </a:extLst>
          </p:cNvPr>
          <p:cNvGrpSpPr>
            <a:grpSpLocks/>
          </p:cNvGrpSpPr>
          <p:nvPr/>
        </p:nvGrpSpPr>
        <p:grpSpPr bwMode="auto">
          <a:xfrm>
            <a:off x="1997492" y="267653"/>
            <a:ext cx="8174037" cy="4513262"/>
            <a:chOff x="684213" y="61913"/>
            <a:chExt cx="8174037" cy="4512191"/>
          </a:xfrm>
        </p:grpSpPr>
        <p:pic>
          <p:nvPicPr>
            <p:cNvPr id="9" name="Picture 7">
              <a:extLst>
                <a:ext uri="{FF2B5EF4-FFF2-40B4-BE49-F238E27FC236}">
                  <a16:creationId xmlns:a16="http://schemas.microsoft.com/office/drawing/2014/main" id="{91271B72-5E9F-4381-A58C-39173D63E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49275"/>
              <a:ext cx="79248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a:extLst>
                <a:ext uri="{FF2B5EF4-FFF2-40B4-BE49-F238E27FC236}">
                  <a16:creationId xmlns:a16="http://schemas.microsoft.com/office/drawing/2014/main" id="{10C957F5-2FFE-45B7-BF1D-7994FA244396}"/>
                </a:ext>
              </a:extLst>
            </p:cNvPr>
            <p:cNvSpPr txBox="1">
              <a:spLocks noChangeArrowheads="1"/>
            </p:cNvSpPr>
            <p:nvPr/>
          </p:nvSpPr>
          <p:spPr bwMode="auto">
            <a:xfrm>
              <a:off x="2124075" y="61913"/>
              <a:ext cx="1142877" cy="46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buckets</a:t>
              </a:r>
              <a:endParaRPr lang="zh-CN" altLang="en-US">
                <a:latin typeface="+mn-lt"/>
              </a:endParaRPr>
            </a:p>
          </p:txBody>
        </p:sp>
        <p:sp>
          <p:nvSpPr>
            <p:cNvPr id="11" name="Text Box 18">
              <a:extLst>
                <a:ext uri="{FF2B5EF4-FFF2-40B4-BE49-F238E27FC236}">
                  <a16:creationId xmlns:a16="http://schemas.microsoft.com/office/drawing/2014/main" id="{C49BA7A6-3F26-4360-9E21-950880533699}"/>
                </a:ext>
              </a:extLst>
            </p:cNvPr>
            <p:cNvSpPr txBox="1">
              <a:spLocks noChangeArrowheads="1"/>
            </p:cNvSpPr>
            <p:nvPr/>
          </p:nvSpPr>
          <p:spPr bwMode="auto">
            <a:xfrm>
              <a:off x="2992438" y="620713"/>
              <a:ext cx="58658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dirty="0">
                  <a:latin typeface="+mn-lt"/>
                </a:rPr>
                <a:t>instructor</a:t>
              </a:r>
              <a:r>
                <a:rPr lang="en-US" altLang="zh-CN" dirty="0">
                  <a:latin typeface="+mn-lt"/>
                </a:rPr>
                <a:t>(</a:t>
              </a:r>
              <a:r>
                <a:rPr lang="en-US" altLang="zh-CN" i="1" dirty="0">
                  <a:latin typeface="+mn-lt"/>
                </a:rPr>
                <a:t>ID, name, </a:t>
              </a:r>
              <a:r>
                <a:rPr lang="en-US" altLang="zh-CN" i="1" dirty="0" err="1">
                  <a:latin typeface="+mn-lt"/>
                </a:rPr>
                <a:t>dept_name</a:t>
              </a:r>
              <a:r>
                <a:rPr lang="en-US" altLang="zh-CN" i="1" dirty="0">
                  <a:latin typeface="+mn-lt"/>
                </a:rPr>
                <a:t>, </a:t>
              </a:r>
              <a:r>
                <a:rPr lang="en-US" altLang="zh-CN" i="1" dirty="0">
                  <a:solidFill>
                    <a:srgbClr val="FF0000"/>
                  </a:solidFill>
                  <a:latin typeface="+mn-lt"/>
                </a:rPr>
                <a:t>salary</a:t>
              </a:r>
              <a:r>
                <a:rPr lang="en-US" altLang="zh-CN" dirty="0">
                  <a:latin typeface="+mn-lt"/>
                </a:rPr>
                <a:t>)</a:t>
              </a:r>
              <a:endParaRPr lang="zh-CN" altLang="en-US" dirty="0">
                <a:latin typeface="+mn-lt"/>
              </a:endParaRPr>
            </a:p>
          </p:txBody>
        </p:sp>
        <p:sp>
          <p:nvSpPr>
            <p:cNvPr id="12" name="TextBox 11">
              <a:extLst>
                <a:ext uri="{FF2B5EF4-FFF2-40B4-BE49-F238E27FC236}">
                  <a16:creationId xmlns:a16="http://schemas.microsoft.com/office/drawing/2014/main" id="{A0BA9BE3-7618-47AC-BE3D-A6C5B7895DFC}"/>
                </a:ext>
              </a:extLst>
            </p:cNvPr>
            <p:cNvSpPr txBox="1">
              <a:spLocks noChangeArrowheads="1"/>
            </p:cNvSpPr>
            <p:nvPr/>
          </p:nvSpPr>
          <p:spPr bwMode="auto">
            <a:xfrm>
              <a:off x="3873116" y="4204772"/>
              <a:ext cx="4104456" cy="3693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a:latin typeface="+mn-lt"/>
                  <a:cs typeface="Times New Roman" pitchFamily="18" charset="0"/>
                </a:rPr>
                <a:t>99540    Wan           Comp.Sci   </a:t>
              </a:r>
              <a:r>
                <a:rPr lang="en-US" altLang="zh-CN" sz="1800" b="1">
                  <a:solidFill>
                    <a:srgbClr val="FF0000"/>
                  </a:solidFill>
                  <a:latin typeface="+mn-lt"/>
                  <a:cs typeface="Times New Roman" pitchFamily="18" charset="0"/>
                </a:rPr>
                <a:t>87000</a:t>
              </a:r>
              <a:endParaRPr lang="zh-CN" altLang="en-US" sz="1800" b="1">
                <a:solidFill>
                  <a:srgbClr val="FF0000"/>
                </a:solidFill>
                <a:latin typeface="+mn-lt"/>
                <a:cs typeface="Times New Roman" pitchFamily="18" charset="0"/>
              </a:endParaRPr>
            </a:p>
          </p:txBody>
        </p:sp>
        <p:cxnSp>
          <p:nvCxnSpPr>
            <p:cNvPr id="13" name="直接连接符 12">
              <a:extLst>
                <a:ext uri="{FF2B5EF4-FFF2-40B4-BE49-F238E27FC236}">
                  <a16:creationId xmlns:a16="http://schemas.microsoft.com/office/drawing/2014/main" id="{0D7923E3-62B0-4335-BFAF-9D7D5C948520}"/>
                </a:ext>
              </a:extLst>
            </p:cNvPr>
            <p:cNvCxnSpPr>
              <a:cxnSpLocks noChangeShapeType="1"/>
            </p:cNvCxnSpPr>
            <p:nvPr/>
          </p:nvCxnSpPr>
          <p:spPr bwMode="auto">
            <a:xfrm>
              <a:off x="6876256" y="2636912"/>
              <a:ext cx="576064"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a:extLst>
                <a:ext uri="{FF2B5EF4-FFF2-40B4-BE49-F238E27FC236}">
                  <a16:creationId xmlns:a16="http://schemas.microsoft.com/office/drawing/2014/main" id="{A31B9FCB-0493-4B24-817B-36C1F6723478}"/>
                </a:ext>
              </a:extLst>
            </p:cNvPr>
            <p:cNvCxnSpPr>
              <a:cxnSpLocks noChangeShapeType="1"/>
              <a:endCxn id="12" idx="1"/>
            </p:cNvCxnSpPr>
            <p:nvPr/>
          </p:nvCxnSpPr>
          <p:spPr bwMode="auto">
            <a:xfrm>
              <a:off x="2735262" y="3284984"/>
              <a:ext cx="1137854" cy="1104454"/>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a:extLst>
                <a:ext uri="{FF2B5EF4-FFF2-40B4-BE49-F238E27FC236}">
                  <a16:creationId xmlns:a16="http://schemas.microsoft.com/office/drawing/2014/main" id="{6C518FA3-38C6-42F4-993D-6B2F5346199D}"/>
                </a:ext>
              </a:extLst>
            </p:cNvPr>
            <p:cNvCxnSpPr>
              <a:cxnSpLocks noChangeShapeType="1"/>
            </p:cNvCxnSpPr>
            <p:nvPr/>
          </p:nvCxnSpPr>
          <p:spPr bwMode="auto">
            <a:xfrm flipV="1">
              <a:off x="2771800" y="2564904"/>
              <a:ext cx="1101316" cy="72008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26786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B65EA-4443-43B3-A90F-7E9894B91F64}"/>
              </a:ext>
            </a:extLst>
          </p:cNvPr>
          <p:cNvSpPr>
            <a:spLocks noGrp="1"/>
          </p:cNvSpPr>
          <p:nvPr>
            <p:ph type="title"/>
          </p:nvPr>
        </p:nvSpPr>
        <p:spPr/>
        <p:txBody>
          <a:bodyPr/>
          <a:lstStyle/>
          <a:p>
            <a:r>
              <a:rPr lang="en-US" altLang="zh-CN" sz="2800" dirty="0">
                <a:solidFill>
                  <a:schemeClr val="tx2"/>
                </a:solidFill>
              </a:rPr>
              <a:t>Dense and Sparse Indices</a:t>
            </a:r>
            <a:endParaRPr lang="zh-CN" altLang="en-US" dirty="0"/>
          </a:p>
        </p:txBody>
      </p:sp>
      <p:sp>
        <p:nvSpPr>
          <p:cNvPr id="3" name="内容占位符 2">
            <a:extLst>
              <a:ext uri="{FF2B5EF4-FFF2-40B4-BE49-F238E27FC236}">
                <a16:creationId xmlns:a16="http://schemas.microsoft.com/office/drawing/2014/main" id="{02CA578E-C755-4C9E-8C89-B0EF03F40856}"/>
              </a:ext>
            </a:extLst>
          </p:cNvPr>
          <p:cNvSpPr>
            <a:spLocks noGrp="1"/>
          </p:cNvSpPr>
          <p:nvPr>
            <p:ph idx="1"/>
          </p:nvPr>
        </p:nvSpPr>
        <p:spPr/>
        <p:txBody>
          <a:bodyPr/>
          <a:lstStyle/>
          <a:p>
            <a:pPr marL="192088" indent="-192088" eaLnBrk="1" hangingPunct="1">
              <a:lnSpc>
                <a:spcPct val="90000"/>
              </a:lnSpc>
              <a:defRPr/>
            </a:pPr>
            <a:r>
              <a:rPr lang="en-US" altLang="zh-CN" dirty="0">
                <a:cs typeface="Times New Roman" pitchFamily="18" charset="0"/>
              </a:rPr>
              <a:t> </a:t>
            </a:r>
            <a:r>
              <a:rPr lang="en-US" altLang="zh-CN" b="1" dirty="0">
                <a:cs typeface="Times New Roman" pitchFamily="18" charset="0"/>
              </a:rPr>
              <a:t>Dense index</a:t>
            </a:r>
            <a:r>
              <a:rPr lang="en-US" altLang="zh-CN" dirty="0">
                <a:cs typeface="Times New Roman" pitchFamily="18" charset="0"/>
              </a:rPr>
              <a:t> </a:t>
            </a:r>
          </a:p>
          <a:p>
            <a:pPr marL="566738" lvl="1" indent="-180975" eaLnBrk="1" hangingPunct="1">
              <a:lnSpc>
                <a:spcPct val="90000"/>
              </a:lnSpc>
              <a:defRPr/>
            </a:pPr>
            <a:r>
              <a:rPr lang="en-US" altLang="zh-CN" dirty="0">
                <a:cs typeface="Times New Roman" pitchFamily="18" charset="0"/>
              </a:rPr>
              <a:t> the index record in the index file appears for every search-key value in the indexed file</a:t>
            </a:r>
          </a:p>
          <a:p>
            <a:pPr marL="566738" lvl="1" indent="-180975" eaLnBrk="1" hangingPunct="1">
              <a:lnSpc>
                <a:spcPct val="90000"/>
              </a:lnSpc>
              <a:defRPr/>
            </a:pPr>
            <a:r>
              <a:rPr lang="en-US" altLang="zh-CN" dirty="0">
                <a:cs typeface="Times New Roman" pitchFamily="18" charset="0"/>
              </a:rPr>
              <a:t>each value of search-key in </a:t>
            </a:r>
            <a:r>
              <a:rPr lang="en-US" altLang="zh-CN" i="1" dirty="0">
                <a:cs typeface="Times New Roman" pitchFamily="18" charset="0"/>
              </a:rPr>
              <a:t>the indexed file</a:t>
            </a:r>
            <a:r>
              <a:rPr lang="en-US" altLang="zh-CN" dirty="0">
                <a:cs typeface="Times New Roman" pitchFamily="18" charset="0"/>
              </a:rPr>
              <a:t> corresponds to an index entry in </a:t>
            </a:r>
            <a:r>
              <a:rPr lang="en-US" altLang="zh-CN" i="1" dirty="0">
                <a:cs typeface="Times New Roman" pitchFamily="18" charset="0"/>
              </a:rPr>
              <a:t>the index file</a:t>
            </a:r>
            <a:r>
              <a:rPr lang="en-US" altLang="zh-CN" dirty="0">
                <a:cs typeface="Times New Roman" pitchFamily="18" charset="0"/>
              </a:rPr>
              <a:t> </a:t>
            </a:r>
          </a:p>
          <a:p>
            <a:pPr marL="566738" lvl="1" indent="-180975" eaLnBrk="1" hangingPunct="1">
              <a:lnSpc>
                <a:spcPct val="90000"/>
              </a:lnSpc>
              <a:defRPr/>
            </a:pPr>
            <a:r>
              <a:rPr lang="en-US" altLang="zh-CN" dirty="0">
                <a:cs typeface="Times New Roman" pitchFamily="18" charset="0"/>
              </a:rPr>
              <a:t> e.g. Fig.14.1   </a:t>
            </a:r>
          </a:p>
          <a:p>
            <a:pPr marL="385763" lvl="1" indent="0" eaLnBrk="1" hangingPunct="1">
              <a:lnSpc>
                <a:spcPct val="90000"/>
              </a:lnSpc>
              <a:buFont typeface="Wingdings" pitchFamily="2" charset="2"/>
              <a:buNone/>
              <a:defRPr/>
            </a:pPr>
            <a:r>
              <a:rPr lang="en-US" altLang="en-US" dirty="0">
                <a:cs typeface="Times New Roman" pitchFamily="18" charset="0"/>
              </a:rPr>
              <a:t>    dense index on </a:t>
            </a:r>
            <a:r>
              <a:rPr lang="en-US" altLang="en-US" i="1" dirty="0" err="1">
                <a:cs typeface="Times New Roman" pitchFamily="18" charset="0"/>
              </a:rPr>
              <a:t>dept_name</a:t>
            </a:r>
            <a:r>
              <a:rPr lang="en-US" altLang="en-US" dirty="0">
                <a:cs typeface="Times New Roman" pitchFamily="18" charset="0"/>
              </a:rPr>
              <a:t>, with </a:t>
            </a:r>
            <a:r>
              <a:rPr lang="en-US" altLang="en-US" i="1" dirty="0">
                <a:cs typeface="Times New Roman" pitchFamily="18" charset="0"/>
              </a:rPr>
              <a:t>instructor </a:t>
            </a:r>
            <a:r>
              <a:rPr lang="en-US" altLang="en-US" dirty="0">
                <a:cs typeface="Times New Roman" pitchFamily="18" charset="0"/>
              </a:rPr>
              <a:t>file sorted on </a:t>
            </a:r>
            <a:r>
              <a:rPr lang="en-US" altLang="en-US" i="1" dirty="0" err="1">
                <a:cs typeface="Times New Roman" pitchFamily="18" charset="0"/>
              </a:rPr>
              <a:t>dept_name</a:t>
            </a:r>
            <a:endParaRPr lang="en-US" altLang="zh-CN" dirty="0">
              <a:cs typeface="Times New Roman" pitchFamily="18" charset="0"/>
            </a:endParaRPr>
          </a:p>
          <a:p>
            <a:endParaRPr lang="en-US" altLang="zh-CN" dirty="0"/>
          </a:p>
          <a:p>
            <a:pPr marL="342900" indent="-342900" eaLnBrk="1" hangingPunct="1"/>
            <a:r>
              <a:rPr lang="en-US" altLang="zh-CN" b="1" dirty="0"/>
              <a:t>Sparse Index</a:t>
            </a:r>
          </a:p>
          <a:p>
            <a:pPr marL="742950" lvl="1" indent="-285750" eaLnBrk="1" hangingPunct="1"/>
            <a:r>
              <a:rPr lang="en-US" altLang="zh-CN" dirty="0"/>
              <a:t> index file contains index entries for only some search-key values in the indexed file</a:t>
            </a:r>
          </a:p>
          <a:p>
            <a:pPr marL="742950" lvl="1" indent="-285750" eaLnBrk="1" hangingPunct="1"/>
            <a:r>
              <a:rPr lang="en-US" altLang="zh-CN" dirty="0"/>
              <a:t>e.g. Fig.14.3 </a:t>
            </a:r>
          </a:p>
          <a:p>
            <a:endParaRPr lang="zh-CN" altLang="en-US" dirty="0"/>
          </a:p>
        </p:txBody>
      </p:sp>
      <p:sp>
        <p:nvSpPr>
          <p:cNvPr id="4" name="日期占位符 3">
            <a:extLst>
              <a:ext uri="{FF2B5EF4-FFF2-40B4-BE49-F238E27FC236}">
                <a16:creationId xmlns:a16="http://schemas.microsoft.com/office/drawing/2014/main" id="{F6B5C506-FED7-4E10-AC2B-8A74642A8988}"/>
              </a:ext>
            </a:extLst>
          </p:cNvPr>
          <p:cNvSpPr>
            <a:spLocks noGrp="1"/>
          </p:cNvSpPr>
          <p:nvPr>
            <p:ph type="dt" sz="half" idx="10"/>
          </p:nvPr>
        </p:nvSpPr>
        <p:spPr/>
        <p:txBody>
          <a:bodyPr/>
          <a:lstStyle/>
          <a:p>
            <a:fld id="{C63EF2B8-C41F-43CA-B26D-46C99B96056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E9AE3D94-100B-4AF1-B7BB-1B91B44B93E2}"/>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F05B832B-BA0E-4D64-9F30-B4299528BF1E}"/>
              </a:ext>
            </a:extLst>
          </p:cNvPr>
          <p:cNvSpPr>
            <a:spLocks noChangeArrowheads="1"/>
          </p:cNvSpPr>
          <p:nvPr/>
        </p:nvSpPr>
        <p:spPr bwMode="auto">
          <a:xfrm>
            <a:off x="2494420" y="2102635"/>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6">
            <a:hlinkClick r:id="rId3" action="ppaction://hlinksldjump" highlightClick="1"/>
            <a:extLst>
              <a:ext uri="{FF2B5EF4-FFF2-40B4-BE49-F238E27FC236}">
                <a16:creationId xmlns:a16="http://schemas.microsoft.com/office/drawing/2014/main" id="{9E96704D-7F8D-4062-9D86-D851F5CB950A}"/>
              </a:ext>
            </a:extLst>
          </p:cNvPr>
          <p:cNvSpPr>
            <a:spLocks noChangeArrowheads="1"/>
          </p:cNvSpPr>
          <p:nvPr/>
        </p:nvSpPr>
        <p:spPr bwMode="auto">
          <a:xfrm>
            <a:off x="2667000" y="4187975"/>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9058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938B264-A848-421E-BC6F-3705182CC8B8}"/>
              </a:ext>
            </a:extLst>
          </p:cNvPr>
          <p:cNvSpPr>
            <a:spLocks noGrp="1"/>
          </p:cNvSpPr>
          <p:nvPr>
            <p:ph type="sldNum" sz="quarter" idx="12"/>
          </p:nvPr>
        </p:nvSpPr>
        <p:spPr/>
        <p:txBody>
          <a:bodyPr/>
          <a:lstStyle/>
          <a:p>
            <a:fld id="{47C4BD23-150C-4A56-8E66-9482A3FB2E80}" type="slidenum">
              <a:rPr lang="zh-CN" altLang="en-US" smtClean="0"/>
              <a:t>17</a:t>
            </a:fld>
            <a:endParaRPr lang="zh-CN" altLang="en-US"/>
          </a:p>
        </p:txBody>
      </p:sp>
      <p:sp>
        <p:nvSpPr>
          <p:cNvPr id="4" name="日期占位符 3">
            <a:extLst>
              <a:ext uri="{FF2B5EF4-FFF2-40B4-BE49-F238E27FC236}">
                <a16:creationId xmlns:a16="http://schemas.microsoft.com/office/drawing/2014/main" id="{A57DF04C-FA89-44D8-A34C-C0CAD0277871}"/>
              </a:ext>
            </a:extLst>
          </p:cNvPr>
          <p:cNvSpPr>
            <a:spLocks noGrp="1"/>
          </p:cNvSpPr>
          <p:nvPr>
            <p:ph type="dt" sz="half" idx="10"/>
          </p:nvPr>
        </p:nvSpPr>
        <p:spPr/>
        <p:txBody>
          <a:bodyPr/>
          <a:lstStyle/>
          <a:p>
            <a:fld id="{2B93B8FA-F537-419F-A86C-CD860BEC5BC3}" type="datetime1">
              <a:rPr lang="zh-CN" altLang="en-US" smtClean="0"/>
              <a:t>2021/12/1</a:t>
            </a:fld>
            <a:endParaRPr lang="zh-CN" altLang="en-US" dirty="0"/>
          </a:p>
        </p:txBody>
      </p:sp>
      <p:pic>
        <p:nvPicPr>
          <p:cNvPr id="5" name="Picture 7">
            <a:extLst>
              <a:ext uri="{FF2B5EF4-FFF2-40B4-BE49-F238E27FC236}">
                <a16:creationId xmlns:a16="http://schemas.microsoft.com/office/drawing/2014/main" id="{792DF276-69DC-4B40-B95A-7BBA26A16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605" y="1242378"/>
            <a:ext cx="6854825"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a:extLst>
              <a:ext uri="{FF2B5EF4-FFF2-40B4-BE49-F238E27FC236}">
                <a16:creationId xmlns:a16="http://schemas.microsoft.com/office/drawing/2014/main" id="{4D032B5A-A648-47D9-A1E3-512F09845805}"/>
              </a:ext>
            </a:extLst>
          </p:cNvPr>
          <p:cNvSpPr txBox="1">
            <a:spLocks noChangeArrowheads="1"/>
          </p:cNvSpPr>
          <p:nvPr/>
        </p:nvSpPr>
        <p:spPr bwMode="auto">
          <a:xfrm>
            <a:off x="3356756" y="4912975"/>
            <a:ext cx="54784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Fig.11.3 Sparse index for the file </a:t>
            </a:r>
            <a:r>
              <a:rPr lang="en-US" altLang="zh-CN" b="1" i="1" dirty="0">
                <a:latin typeface="+mn-lt"/>
              </a:rPr>
              <a:t>instructor</a:t>
            </a:r>
          </a:p>
        </p:txBody>
      </p:sp>
      <p:sp>
        <p:nvSpPr>
          <p:cNvPr id="7" name="Freeform 5">
            <a:extLst>
              <a:ext uri="{FF2B5EF4-FFF2-40B4-BE49-F238E27FC236}">
                <a16:creationId xmlns:a16="http://schemas.microsoft.com/office/drawing/2014/main" id="{235DF86B-8959-4061-8FFC-DB3E27E49B00}"/>
              </a:ext>
            </a:extLst>
          </p:cNvPr>
          <p:cNvSpPr>
            <a:spLocks/>
          </p:cNvSpPr>
          <p:nvPr/>
        </p:nvSpPr>
        <p:spPr bwMode="auto">
          <a:xfrm>
            <a:off x="4019868" y="1280478"/>
            <a:ext cx="1128712" cy="731837"/>
          </a:xfrm>
          <a:custGeom>
            <a:avLst/>
            <a:gdLst>
              <a:gd name="T0" fmla="*/ 2147483647 w 948"/>
              <a:gd name="T1" fmla="*/ 2147483647 h 461"/>
              <a:gd name="T2" fmla="*/ 2147483647 w 948"/>
              <a:gd name="T3" fmla="*/ 2147483647 h 461"/>
              <a:gd name="T4" fmla="*/ 2147483647 w 948"/>
              <a:gd name="T5" fmla="*/ 2147483647 h 461"/>
              <a:gd name="T6" fmla="*/ 2147483647 w 948"/>
              <a:gd name="T7" fmla="*/ 2147483647 h 461"/>
              <a:gd name="T8" fmla="*/ 2147483647 w 948"/>
              <a:gd name="T9" fmla="*/ 2147483647 h 461"/>
              <a:gd name="T10" fmla="*/ 2147483647 w 948"/>
              <a:gd name="T11" fmla="*/ 2147483647 h 461"/>
              <a:gd name="T12" fmla="*/ 2147483647 w 948"/>
              <a:gd name="T13" fmla="*/ 2147483647 h 461"/>
              <a:gd name="T14" fmla="*/ 2147483647 w 948"/>
              <a:gd name="T15" fmla="*/ 2147483647 h 461"/>
              <a:gd name="T16" fmla="*/ 2147483647 w 948"/>
              <a:gd name="T17" fmla="*/ 2147483647 h 461"/>
              <a:gd name="T18" fmla="*/ 2147483647 w 948"/>
              <a:gd name="T19" fmla="*/ 2147483647 h 461"/>
              <a:gd name="T20" fmla="*/ 2147483647 w 948"/>
              <a:gd name="T21" fmla="*/ 2147483647 h 461"/>
              <a:gd name="T22" fmla="*/ 2147483647 w 948"/>
              <a:gd name="T23" fmla="*/ 2147483647 h 461"/>
              <a:gd name="T24" fmla="*/ 2147483647 w 948"/>
              <a:gd name="T25" fmla="*/ 2147483647 h 461"/>
              <a:gd name="T26" fmla="*/ 2147483647 w 948"/>
              <a:gd name="T27" fmla="*/ 2147483647 h 461"/>
              <a:gd name="T28" fmla="*/ 2147483647 w 948"/>
              <a:gd name="T29" fmla="*/ 2147483647 h 461"/>
              <a:gd name="T30" fmla="*/ 2147483647 w 948"/>
              <a:gd name="T31" fmla="*/ 2147483647 h 461"/>
              <a:gd name="T32" fmla="*/ 2147483647 w 948"/>
              <a:gd name="T33" fmla="*/ 2147483647 h 461"/>
              <a:gd name="T34" fmla="*/ 2147483647 w 948"/>
              <a:gd name="T35" fmla="*/ 2147483647 h 461"/>
              <a:gd name="T36" fmla="*/ 2147483647 w 948"/>
              <a:gd name="T37" fmla="*/ 2147483647 h 4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48" h="461">
                <a:moveTo>
                  <a:pt x="29" y="20"/>
                </a:moveTo>
                <a:cubicBezTo>
                  <a:pt x="167" y="0"/>
                  <a:pt x="303" y="10"/>
                  <a:pt x="443" y="13"/>
                </a:cubicBezTo>
                <a:cubicBezTo>
                  <a:pt x="540" y="24"/>
                  <a:pt x="637" y="25"/>
                  <a:pt x="734" y="34"/>
                </a:cubicBezTo>
                <a:cubicBezTo>
                  <a:pt x="778" y="47"/>
                  <a:pt x="813" y="73"/>
                  <a:pt x="856" y="88"/>
                </a:cubicBezTo>
                <a:cubicBezTo>
                  <a:pt x="874" y="116"/>
                  <a:pt x="901" y="154"/>
                  <a:pt x="924" y="176"/>
                </a:cubicBezTo>
                <a:cubicBezTo>
                  <a:pt x="928" y="191"/>
                  <a:pt x="942" y="202"/>
                  <a:pt x="944" y="217"/>
                </a:cubicBezTo>
                <a:cubicBezTo>
                  <a:pt x="948" y="249"/>
                  <a:pt x="930" y="272"/>
                  <a:pt x="917" y="298"/>
                </a:cubicBezTo>
                <a:cubicBezTo>
                  <a:pt x="907" y="319"/>
                  <a:pt x="900" y="342"/>
                  <a:pt x="883" y="359"/>
                </a:cubicBezTo>
                <a:cubicBezTo>
                  <a:pt x="865" y="377"/>
                  <a:pt x="843" y="375"/>
                  <a:pt x="822" y="386"/>
                </a:cubicBezTo>
                <a:cubicBezTo>
                  <a:pt x="801" y="397"/>
                  <a:pt x="783" y="416"/>
                  <a:pt x="761" y="427"/>
                </a:cubicBezTo>
                <a:cubicBezTo>
                  <a:pt x="724" y="445"/>
                  <a:pt x="679" y="454"/>
                  <a:pt x="639" y="461"/>
                </a:cubicBezTo>
                <a:cubicBezTo>
                  <a:pt x="476" y="456"/>
                  <a:pt x="314" y="448"/>
                  <a:pt x="151" y="440"/>
                </a:cubicBezTo>
                <a:cubicBezTo>
                  <a:pt x="129" y="434"/>
                  <a:pt x="105" y="434"/>
                  <a:pt x="83" y="427"/>
                </a:cubicBezTo>
                <a:cubicBezTo>
                  <a:pt x="69" y="422"/>
                  <a:pt x="57" y="411"/>
                  <a:pt x="43" y="406"/>
                </a:cubicBezTo>
                <a:cubicBezTo>
                  <a:pt x="41" y="399"/>
                  <a:pt x="39" y="392"/>
                  <a:pt x="36" y="386"/>
                </a:cubicBezTo>
                <a:cubicBezTo>
                  <a:pt x="32" y="379"/>
                  <a:pt x="25" y="374"/>
                  <a:pt x="22" y="366"/>
                </a:cubicBezTo>
                <a:cubicBezTo>
                  <a:pt x="13" y="341"/>
                  <a:pt x="7" y="304"/>
                  <a:pt x="2" y="278"/>
                </a:cubicBezTo>
                <a:cubicBezTo>
                  <a:pt x="2" y="276"/>
                  <a:pt x="0" y="89"/>
                  <a:pt x="43" y="61"/>
                </a:cubicBezTo>
                <a:cubicBezTo>
                  <a:pt x="85" y="34"/>
                  <a:pt x="60" y="73"/>
                  <a:pt x="77" y="40"/>
                </a:cubicBezTo>
              </a:path>
            </a:pathLst>
          </a:custGeom>
          <a:noFill/>
          <a:ln w="9525" cap="flat" cmpd="sng">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Freeform 6">
            <a:extLst>
              <a:ext uri="{FF2B5EF4-FFF2-40B4-BE49-F238E27FC236}">
                <a16:creationId xmlns:a16="http://schemas.microsoft.com/office/drawing/2014/main" id="{4FEEEB52-EE49-4A9B-81CA-131AAB1B1B74}"/>
              </a:ext>
            </a:extLst>
          </p:cNvPr>
          <p:cNvSpPr>
            <a:spLocks/>
          </p:cNvSpPr>
          <p:nvPr/>
        </p:nvSpPr>
        <p:spPr bwMode="auto">
          <a:xfrm>
            <a:off x="3924618" y="2220278"/>
            <a:ext cx="1470025" cy="1054100"/>
          </a:xfrm>
          <a:custGeom>
            <a:avLst/>
            <a:gdLst>
              <a:gd name="T0" fmla="*/ 2147483647 w 926"/>
              <a:gd name="T1" fmla="*/ 2147483647 h 664"/>
              <a:gd name="T2" fmla="*/ 2147483647 w 926"/>
              <a:gd name="T3" fmla="*/ 2147483647 h 664"/>
              <a:gd name="T4" fmla="*/ 2147483647 w 926"/>
              <a:gd name="T5" fmla="*/ 2147483647 h 664"/>
              <a:gd name="T6" fmla="*/ 2147483647 w 926"/>
              <a:gd name="T7" fmla="*/ 2147483647 h 664"/>
              <a:gd name="T8" fmla="*/ 2147483647 w 926"/>
              <a:gd name="T9" fmla="*/ 2147483647 h 664"/>
              <a:gd name="T10" fmla="*/ 2147483647 w 926"/>
              <a:gd name="T11" fmla="*/ 2147483647 h 664"/>
              <a:gd name="T12" fmla="*/ 2147483647 w 926"/>
              <a:gd name="T13" fmla="*/ 2147483647 h 664"/>
              <a:gd name="T14" fmla="*/ 2147483647 w 926"/>
              <a:gd name="T15" fmla="*/ 2147483647 h 664"/>
              <a:gd name="T16" fmla="*/ 2147483647 w 926"/>
              <a:gd name="T17" fmla="*/ 2147483647 h 664"/>
              <a:gd name="T18" fmla="*/ 2147483647 w 926"/>
              <a:gd name="T19" fmla="*/ 2147483647 h 664"/>
              <a:gd name="T20" fmla="*/ 2147483647 w 926"/>
              <a:gd name="T21" fmla="*/ 2147483647 h 664"/>
              <a:gd name="T22" fmla="*/ 2147483647 w 926"/>
              <a:gd name="T23" fmla="*/ 2147483647 h 664"/>
              <a:gd name="T24" fmla="*/ 2147483647 w 926"/>
              <a:gd name="T25" fmla="*/ 2147483647 h 664"/>
              <a:gd name="T26" fmla="*/ 2147483647 w 926"/>
              <a:gd name="T27" fmla="*/ 2147483647 h 664"/>
              <a:gd name="T28" fmla="*/ 2147483647 w 926"/>
              <a:gd name="T29" fmla="*/ 2147483647 h 664"/>
              <a:gd name="T30" fmla="*/ 2147483647 w 926"/>
              <a:gd name="T31" fmla="*/ 2147483647 h 6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26" h="664">
                <a:moveTo>
                  <a:pt x="25" y="20"/>
                </a:moveTo>
                <a:cubicBezTo>
                  <a:pt x="104" y="0"/>
                  <a:pt x="153" y="12"/>
                  <a:pt x="242" y="20"/>
                </a:cubicBezTo>
                <a:cubicBezTo>
                  <a:pt x="352" y="48"/>
                  <a:pt x="401" y="43"/>
                  <a:pt x="540" y="47"/>
                </a:cubicBezTo>
                <a:cubicBezTo>
                  <a:pt x="619" y="55"/>
                  <a:pt x="691" y="75"/>
                  <a:pt x="771" y="81"/>
                </a:cubicBezTo>
                <a:cubicBezTo>
                  <a:pt x="778" y="83"/>
                  <a:pt x="786" y="83"/>
                  <a:pt x="791" y="88"/>
                </a:cubicBezTo>
                <a:cubicBezTo>
                  <a:pt x="796" y="93"/>
                  <a:pt x="795" y="102"/>
                  <a:pt x="798" y="108"/>
                </a:cubicBezTo>
                <a:cubicBezTo>
                  <a:pt x="809" y="130"/>
                  <a:pt x="824" y="146"/>
                  <a:pt x="832" y="169"/>
                </a:cubicBezTo>
                <a:cubicBezTo>
                  <a:pt x="829" y="305"/>
                  <a:pt x="926" y="531"/>
                  <a:pt x="798" y="576"/>
                </a:cubicBezTo>
                <a:cubicBezTo>
                  <a:pt x="771" y="615"/>
                  <a:pt x="688" y="648"/>
                  <a:pt x="642" y="664"/>
                </a:cubicBezTo>
                <a:cubicBezTo>
                  <a:pt x="504" y="660"/>
                  <a:pt x="383" y="649"/>
                  <a:pt x="249" y="637"/>
                </a:cubicBezTo>
                <a:cubicBezTo>
                  <a:pt x="181" y="619"/>
                  <a:pt x="125" y="620"/>
                  <a:pt x="52" y="617"/>
                </a:cubicBezTo>
                <a:cubicBezTo>
                  <a:pt x="25" y="607"/>
                  <a:pt x="27" y="593"/>
                  <a:pt x="12" y="569"/>
                </a:cubicBezTo>
                <a:cubicBezTo>
                  <a:pt x="0" y="443"/>
                  <a:pt x="2" y="497"/>
                  <a:pt x="12" y="312"/>
                </a:cubicBezTo>
                <a:cubicBezTo>
                  <a:pt x="14" y="275"/>
                  <a:pt x="22" y="238"/>
                  <a:pt x="32" y="203"/>
                </a:cubicBezTo>
                <a:cubicBezTo>
                  <a:pt x="36" y="189"/>
                  <a:pt x="46" y="163"/>
                  <a:pt x="46" y="163"/>
                </a:cubicBezTo>
                <a:cubicBezTo>
                  <a:pt x="49" y="144"/>
                  <a:pt x="77" y="41"/>
                  <a:pt x="59" y="41"/>
                </a:cubicBezTo>
              </a:path>
            </a:pathLst>
          </a:custGeom>
          <a:noFill/>
          <a:ln w="9525" cap="flat" cmpd="sng">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Freeform 7">
            <a:extLst>
              <a:ext uri="{FF2B5EF4-FFF2-40B4-BE49-F238E27FC236}">
                <a16:creationId xmlns:a16="http://schemas.microsoft.com/office/drawing/2014/main" id="{C93293D4-9745-4A51-9DD8-647288039348}"/>
              </a:ext>
            </a:extLst>
          </p:cNvPr>
          <p:cNvSpPr>
            <a:spLocks/>
          </p:cNvSpPr>
          <p:nvPr/>
        </p:nvSpPr>
        <p:spPr bwMode="auto">
          <a:xfrm>
            <a:off x="4041298" y="3350579"/>
            <a:ext cx="1236663" cy="744537"/>
          </a:xfrm>
          <a:custGeom>
            <a:avLst/>
            <a:gdLst>
              <a:gd name="T0" fmla="*/ 2147483647 w 779"/>
              <a:gd name="T1" fmla="*/ 2147483647 h 346"/>
              <a:gd name="T2" fmla="*/ 2147483647 w 779"/>
              <a:gd name="T3" fmla="*/ 2147483647 h 346"/>
              <a:gd name="T4" fmla="*/ 2147483647 w 779"/>
              <a:gd name="T5" fmla="*/ 2147483647 h 346"/>
              <a:gd name="T6" fmla="*/ 2147483647 w 779"/>
              <a:gd name="T7" fmla="*/ 2147483647 h 346"/>
              <a:gd name="T8" fmla="*/ 2147483647 w 779"/>
              <a:gd name="T9" fmla="*/ 2147483647 h 346"/>
              <a:gd name="T10" fmla="*/ 2147483647 w 779"/>
              <a:gd name="T11" fmla="*/ 2147483647 h 346"/>
              <a:gd name="T12" fmla="*/ 0 w 779"/>
              <a:gd name="T13" fmla="*/ 2147483647 h 346"/>
              <a:gd name="T14" fmla="*/ 2147483647 w 779"/>
              <a:gd name="T15" fmla="*/ 2147483647 h 3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9" h="346">
                <a:moveTo>
                  <a:pt x="6" y="77"/>
                </a:moveTo>
                <a:cubicBezTo>
                  <a:pt x="231" y="0"/>
                  <a:pt x="33" y="63"/>
                  <a:pt x="630" y="70"/>
                </a:cubicBezTo>
                <a:cubicBezTo>
                  <a:pt x="740" y="79"/>
                  <a:pt x="687" y="68"/>
                  <a:pt x="752" y="111"/>
                </a:cubicBezTo>
                <a:cubicBezTo>
                  <a:pt x="757" y="125"/>
                  <a:pt x="771" y="136"/>
                  <a:pt x="772" y="151"/>
                </a:cubicBezTo>
                <a:cubicBezTo>
                  <a:pt x="779" y="248"/>
                  <a:pt x="731" y="254"/>
                  <a:pt x="657" y="280"/>
                </a:cubicBezTo>
                <a:cubicBezTo>
                  <a:pt x="551" y="278"/>
                  <a:pt x="444" y="275"/>
                  <a:pt x="338" y="273"/>
                </a:cubicBezTo>
                <a:cubicBezTo>
                  <a:pt x="52" y="267"/>
                  <a:pt x="33" y="346"/>
                  <a:pt x="0" y="158"/>
                </a:cubicBezTo>
                <a:cubicBezTo>
                  <a:pt x="7" y="95"/>
                  <a:pt x="6" y="122"/>
                  <a:pt x="6" y="77"/>
                </a:cubicBezTo>
                <a:close/>
              </a:path>
            </a:pathLst>
          </a:custGeom>
          <a:noFill/>
          <a:ln w="9525" cap="flat" cmpd="sng">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Text Box 8">
            <a:extLst>
              <a:ext uri="{FF2B5EF4-FFF2-40B4-BE49-F238E27FC236}">
                <a16:creationId xmlns:a16="http://schemas.microsoft.com/office/drawing/2014/main" id="{73DD60A1-E539-47DE-9835-11EA3537A668}"/>
              </a:ext>
            </a:extLst>
          </p:cNvPr>
          <p:cNvSpPr txBox="1">
            <a:spLocks noChangeArrowheads="1"/>
          </p:cNvSpPr>
          <p:nvPr/>
        </p:nvSpPr>
        <p:spPr bwMode="auto">
          <a:xfrm>
            <a:off x="2046605" y="2183765"/>
            <a:ext cx="1436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dirty="0">
                <a:latin typeface="+mn-lt"/>
              </a:rPr>
              <a:t>index file</a:t>
            </a:r>
          </a:p>
        </p:txBody>
      </p:sp>
      <p:sp>
        <p:nvSpPr>
          <p:cNvPr id="11" name="Text Box 9">
            <a:extLst>
              <a:ext uri="{FF2B5EF4-FFF2-40B4-BE49-F238E27FC236}">
                <a16:creationId xmlns:a16="http://schemas.microsoft.com/office/drawing/2014/main" id="{233B669A-750B-4AF3-B99F-ED769439D7FA}"/>
              </a:ext>
            </a:extLst>
          </p:cNvPr>
          <p:cNvSpPr txBox="1">
            <a:spLocks noChangeArrowheads="1"/>
          </p:cNvSpPr>
          <p:nvPr/>
        </p:nvSpPr>
        <p:spPr bwMode="auto">
          <a:xfrm>
            <a:off x="5582920" y="426339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dirty="0">
                <a:latin typeface="+mn-lt"/>
              </a:rPr>
              <a:t>indexed file</a:t>
            </a:r>
          </a:p>
        </p:txBody>
      </p:sp>
      <p:sp>
        <p:nvSpPr>
          <p:cNvPr id="12" name="AutoShape 12">
            <a:hlinkClick r:id="" action="ppaction://hlinkshowjump?jump=lastslideviewed" highlightClick="1"/>
            <a:extLst>
              <a:ext uri="{FF2B5EF4-FFF2-40B4-BE49-F238E27FC236}">
                <a16:creationId xmlns:a16="http://schemas.microsoft.com/office/drawing/2014/main" id="{AA219180-5C30-4B5F-9E11-40CDF7DC21CD}"/>
              </a:ext>
            </a:extLst>
          </p:cNvPr>
          <p:cNvSpPr>
            <a:spLocks noChangeArrowheads="1"/>
          </p:cNvSpPr>
          <p:nvPr/>
        </p:nvSpPr>
        <p:spPr bwMode="auto">
          <a:xfrm>
            <a:off x="11614042" y="509524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11990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3CD8D-9CDE-467D-B434-072715AA771C}"/>
              </a:ext>
            </a:extLst>
          </p:cNvPr>
          <p:cNvSpPr>
            <a:spLocks noGrp="1"/>
          </p:cNvSpPr>
          <p:nvPr>
            <p:ph type="title"/>
          </p:nvPr>
        </p:nvSpPr>
        <p:spPr/>
        <p:txBody>
          <a:bodyPr/>
          <a:lstStyle/>
          <a:p>
            <a:r>
              <a:rPr lang="en-US" altLang="zh-CN" sz="2800" dirty="0">
                <a:solidFill>
                  <a:schemeClr val="tx2"/>
                </a:solidFill>
              </a:rPr>
              <a:t>Dense and Sparse Indices</a:t>
            </a:r>
            <a:endParaRPr lang="zh-CN" altLang="en-US" dirty="0"/>
          </a:p>
        </p:txBody>
      </p:sp>
      <p:sp>
        <p:nvSpPr>
          <p:cNvPr id="3" name="内容占位符 2">
            <a:extLst>
              <a:ext uri="{FF2B5EF4-FFF2-40B4-BE49-F238E27FC236}">
                <a16:creationId xmlns:a16="http://schemas.microsoft.com/office/drawing/2014/main" id="{02451986-05CA-4752-8330-3989659E5FE4}"/>
              </a:ext>
            </a:extLst>
          </p:cNvPr>
          <p:cNvSpPr>
            <a:spLocks noGrp="1"/>
          </p:cNvSpPr>
          <p:nvPr>
            <p:ph idx="1"/>
          </p:nvPr>
        </p:nvSpPr>
        <p:spPr/>
        <p:txBody>
          <a:bodyPr/>
          <a:lstStyle/>
          <a:p>
            <a:pPr marL="192088" indent="-192088" eaLnBrk="1" hangingPunct="1">
              <a:lnSpc>
                <a:spcPct val="90000"/>
              </a:lnSpc>
            </a:pPr>
            <a:r>
              <a:rPr lang="en-US" altLang="zh-CN" dirty="0"/>
              <a:t>In a dense primary index, the index record contains the search-key value and a pointer to the </a:t>
            </a:r>
            <a:r>
              <a:rPr lang="en-US" altLang="zh-CN" b="1" i="1" dirty="0"/>
              <a:t>first </a:t>
            </a:r>
            <a:r>
              <a:rPr lang="en-US" altLang="zh-CN" dirty="0"/>
              <a:t>record with that search-key value</a:t>
            </a:r>
          </a:p>
          <a:p>
            <a:pPr marL="566738" lvl="1" indent="-180975" eaLnBrk="1" hangingPunct="1">
              <a:lnSpc>
                <a:spcPct val="90000"/>
              </a:lnSpc>
            </a:pPr>
            <a:r>
              <a:rPr lang="en-US" altLang="zh-CN" dirty="0"/>
              <a:t> the rest of the records with the same search-key value would be stored sequentially after the first record</a:t>
            </a:r>
          </a:p>
          <a:p>
            <a:pPr marL="566738" lvl="1" indent="-180975" eaLnBrk="1" hangingPunct="1">
              <a:lnSpc>
                <a:spcPct val="90000"/>
              </a:lnSpc>
            </a:pPr>
            <a:r>
              <a:rPr lang="en-US" altLang="zh-CN" dirty="0"/>
              <a:t>e.g. Fig.14.1,         search-key value “</a:t>
            </a:r>
            <a:r>
              <a:rPr lang="en-US" altLang="zh-CN" i="1" dirty="0" err="1"/>
              <a:t>Comp.Sci</a:t>
            </a:r>
            <a:r>
              <a:rPr lang="en-US" altLang="zh-CN" dirty="0"/>
              <a:t>” corresponds to three records in the file</a:t>
            </a:r>
          </a:p>
          <a:p>
            <a:endParaRPr lang="en-US" altLang="zh-CN" dirty="0"/>
          </a:p>
          <a:p>
            <a:endParaRPr lang="en-US" altLang="zh-CN" dirty="0"/>
          </a:p>
          <a:p>
            <a:pPr marL="342900" indent="-342900" eaLnBrk="1" hangingPunct="1"/>
            <a:r>
              <a:rPr lang="en-US" altLang="zh-CN" dirty="0"/>
              <a:t>For a sparse index, to locate a file record with search-key value </a:t>
            </a:r>
            <a:r>
              <a:rPr lang="en-US" altLang="zh-CN" i="1" dirty="0"/>
              <a:t>K</a:t>
            </a:r>
            <a:endParaRPr lang="en-US" altLang="zh-CN" dirty="0"/>
          </a:p>
          <a:p>
            <a:pPr marL="742950" lvl="1" indent="-285750" eaLnBrk="1" hangingPunct="1"/>
            <a:r>
              <a:rPr lang="en-US" altLang="zh-CN" dirty="0"/>
              <a:t>find index entry with largest search-key value ≤  </a:t>
            </a:r>
            <a:r>
              <a:rPr lang="en-US" altLang="zh-CN" i="1" dirty="0"/>
              <a:t>K</a:t>
            </a:r>
            <a:endParaRPr lang="en-US" altLang="zh-CN" dirty="0"/>
          </a:p>
          <a:p>
            <a:pPr marL="742950" lvl="1" indent="-285750" eaLnBrk="1" hangingPunct="1"/>
            <a:r>
              <a:rPr lang="en-US" altLang="zh-CN" dirty="0"/>
              <a:t>search file sequentially starting at the record to which this index entry points</a:t>
            </a:r>
          </a:p>
          <a:p>
            <a:endParaRPr lang="zh-CN" altLang="en-US" dirty="0"/>
          </a:p>
        </p:txBody>
      </p:sp>
      <p:sp>
        <p:nvSpPr>
          <p:cNvPr id="4" name="日期占位符 3">
            <a:extLst>
              <a:ext uri="{FF2B5EF4-FFF2-40B4-BE49-F238E27FC236}">
                <a16:creationId xmlns:a16="http://schemas.microsoft.com/office/drawing/2014/main" id="{BC413878-9374-46A3-84A8-C31E573174E1}"/>
              </a:ext>
            </a:extLst>
          </p:cNvPr>
          <p:cNvSpPr>
            <a:spLocks noGrp="1"/>
          </p:cNvSpPr>
          <p:nvPr>
            <p:ph type="dt" sz="half" idx="10"/>
          </p:nvPr>
        </p:nvSpPr>
        <p:spPr/>
        <p:txBody>
          <a:bodyPr/>
          <a:lstStyle/>
          <a:p>
            <a:fld id="{B957B7A2-A3A8-42F1-9282-BED4D4894EA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3F6177AC-20A8-4CD7-90C6-88F819411014}"/>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A37904CB-7E9B-4793-B9BA-36D921A938A6}"/>
              </a:ext>
            </a:extLst>
          </p:cNvPr>
          <p:cNvSpPr>
            <a:spLocks noChangeArrowheads="1"/>
          </p:cNvSpPr>
          <p:nvPr/>
        </p:nvSpPr>
        <p:spPr bwMode="auto">
          <a:xfrm>
            <a:off x="2519820" y="2366795"/>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5022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3221B-FFE7-4475-8A9C-868BDE7B5798}"/>
              </a:ext>
            </a:extLst>
          </p:cNvPr>
          <p:cNvSpPr>
            <a:spLocks noGrp="1"/>
          </p:cNvSpPr>
          <p:nvPr>
            <p:ph type="title"/>
          </p:nvPr>
        </p:nvSpPr>
        <p:spPr/>
        <p:txBody>
          <a:bodyPr/>
          <a:lstStyle/>
          <a:p>
            <a:r>
              <a:rPr lang="en-US" altLang="en-US" sz="2800" dirty="0">
                <a:cs typeface="Times New Roman" pitchFamily="18" charset="0"/>
              </a:rPr>
              <a:t>Primary vs Secondary Indices</a:t>
            </a:r>
            <a:endParaRPr lang="zh-CN" altLang="en-US" dirty="0"/>
          </a:p>
        </p:txBody>
      </p:sp>
      <p:sp>
        <p:nvSpPr>
          <p:cNvPr id="3" name="内容占位符 2">
            <a:extLst>
              <a:ext uri="{FF2B5EF4-FFF2-40B4-BE49-F238E27FC236}">
                <a16:creationId xmlns:a16="http://schemas.microsoft.com/office/drawing/2014/main" id="{B1763FC9-ECDC-4E5B-9F81-825E0EBAB902}"/>
              </a:ext>
            </a:extLst>
          </p:cNvPr>
          <p:cNvSpPr>
            <a:spLocks noGrp="1"/>
          </p:cNvSpPr>
          <p:nvPr>
            <p:ph idx="1"/>
          </p:nvPr>
        </p:nvSpPr>
        <p:spPr/>
        <p:txBody>
          <a:bodyPr/>
          <a:lstStyle/>
          <a:p>
            <a:pPr>
              <a:defRPr/>
            </a:pPr>
            <a:r>
              <a:rPr lang="en-US" altLang="en-US" dirty="0">
                <a:cs typeface="Times New Roman" pitchFamily="18" charset="0"/>
              </a:rPr>
              <a:t>Indices offer substantial benefits when searching for records.</a:t>
            </a:r>
          </a:p>
          <a:p>
            <a:pPr>
              <a:defRPr/>
            </a:pPr>
            <a:r>
              <a:rPr lang="en-US" altLang="en-US" b="1" dirty="0">
                <a:solidFill>
                  <a:srgbClr val="FF0000"/>
                </a:solidFill>
                <a:cs typeface="Times New Roman" pitchFamily="18" charset="0"/>
              </a:rPr>
              <a:t>However,</a:t>
            </a:r>
            <a:endParaRPr lang="en-US" altLang="en-US" dirty="0">
              <a:cs typeface="Times New Roman" pitchFamily="18" charset="0"/>
            </a:endParaRPr>
          </a:p>
          <a:p>
            <a:pPr marL="0" indent="0">
              <a:buFont typeface="Wingdings" pitchFamily="2" charset="2"/>
              <a:buNone/>
              <a:defRPr/>
            </a:pPr>
            <a:r>
              <a:rPr lang="en-US" altLang="en-US" dirty="0">
                <a:cs typeface="Times New Roman" pitchFamily="18" charset="0"/>
              </a:rPr>
              <a:t>     Updating indices imposes overhead on database modification --when a file is modified, every index on the file must be updated, </a:t>
            </a:r>
          </a:p>
          <a:p>
            <a:pPr>
              <a:defRPr/>
            </a:pPr>
            <a:endParaRPr lang="en-US" altLang="en-US" dirty="0">
              <a:cs typeface="Times New Roman" pitchFamily="18" charset="0"/>
            </a:endParaRPr>
          </a:p>
          <a:p>
            <a:pPr>
              <a:defRPr/>
            </a:pPr>
            <a:r>
              <a:rPr lang="en-US" altLang="en-US" dirty="0">
                <a:cs typeface="Times New Roman" pitchFamily="18" charset="0"/>
              </a:rPr>
              <a:t>Sequential scan using primary index is efficient, but a sequential scan using a secondary index is expensive </a:t>
            </a:r>
          </a:p>
          <a:p>
            <a:pPr lvl="1">
              <a:defRPr/>
            </a:pPr>
            <a:r>
              <a:rPr lang="en-US" altLang="en-US" dirty="0">
                <a:ea typeface="ＭＳ Ｐゴシック" pitchFamily="34" charset="-128"/>
                <a:cs typeface="Times New Roman" pitchFamily="18" charset="0"/>
              </a:rPr>
              <a:t>Each record access may fetch a new block from disk</a:t>
            </a:r>
          </a:p>
          <a:p>
            <a:pPr lvl="1">
              <a:defRPr/>
            </a:pPr>
            <a:r>
              <a:rPr lang="en-US" altLang="en-US" dirty="0">
                <a:ea typeface="ＭＳ Ｐゴシック" pitchFamily="34" charset="-128"/>
                <a:cs typeface="Times New Roman" pitchFamily="18" charset="0"/>
              </a:rPr>
              <a:t>Block fetch requires about 5 to 10 milliseconds, versus about 100 nanoseconds for memory access</a:t>
            </a:r>
          </a:p>
          <a:p>
            <a:endParaRPr lang="zh-CN" altLang="en-US" dirty="0"/>
          </a:p>
        </p:txBody>
      </p:sp>
      <p:sp>
        <p:nvSpPr>
          <p:cNvPr id="4" name="日期占位符 3">
            <a:extLst>
              <a:ext uri="{FF2B5EF4-FFF2-40B4-BE49-F238E27FC236}">
                <a16:creationId xmlns:a16="http://schemas.microsoft.com/office/drawing/2014/main" id="{0600F9D8-5B99-448E-9032-84EBB637A313}"/>
              </a:ext>
            </a:extLst>
          </p:cNvPr>
          <p:cNvSpPr>
            <a:spLocks noGrp="1"/>
          </p:cNvSpPr>
          <p:nvPr>
            <p:ph type="dt" sz="half" idx="10"/>
          </p:nvPr>
        </p:nvSpPr>
        <p:spPr/>
        <p:txBody>
          <a:bodyPr/>
          <a:lstStyle/>
          <a:p>
            <a:fld id="{C6748476-5801-4A2E-9E98-6269AB9B4F2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287C618-A725-4C85-9E2A-084CF5140627}"/>
              </a:ext>
            </a:extLst>
          </p:cNvPr>
          <p:cNvSpPr>
            <a:spLocks noGrp="1"/>
          </p:cNvSpPr>
          <p:nvPr>
            <p:ph type="sldNum" sz="quarter" idx="12"/>
          </p:nvPr>
        </p:nvSpPr>
        <p:spPr/>
        <p:txBody>
          <a:bodyPr/>
          <a:lstStyle/>
          <a:p>
            <a:fld id="{47C4BD23-150C-4A56-8E66-9482A3FB2E80}" type="slidenum">
              <a:rPr lang="zh-CN" altLang="en-US" smtClean="0"/>
              <a:pPr/>
              <a:t>19</a:t>
            </a:fld>
            <a:endParaRPr lang="zh-CN" altLang="en-US" dirty="0"/>
          </a:p>
        </p:txBody>
      </p:sp>
    </p:spTree>
    <p:extLst>
      <p:ext uri="{BB962C8B-B14F-4D97-AF65-F5344CB8AC3E}">
        <p14:creationId xmlns:p14="http://schemas.microsoft.com/office/powerpoint/2010/main" val="196777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Outline</a:t>
            </a:r>
            <a:endParaRPr lang="zh-CN" altLang="en-US" dirty="0"/>
          </a:p>
        </p:txBody>
      </p:sp>
      <p:sp>
        <p:nvSpPr>
          <p:cNvPr id="3" name="内容占位符 2"/>
          <p:cNvSpPr>
            <a:spLocks noGrp="1"/>
          </p:cNvSpPr>
          <p:nvPr>
            <p:ph idx="1"/>
          </p:nvPr>
        </p:nvSpPr>
        <p:spPr/>
        <p:txBody>
          <a:bodyPr>
            <a:normAutofit/>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zh-CN" dirty="0"/>
              <a:t>【</a:t>
            </a:r>
            <a:r>
              <a:rPr lang="zh-CN" altLang="en-US" dirty="0"/>
              <a:t>略 </a:t>
            </a:r>
            <a:r>
              <a:rPr lang="en-US" altLang="en-US" dirty="0"/>
              <a:t>Bitmap Indices</a:t>
            </a:r>
            <a:r>
              <a:rPr lang="en-US" altLang="zh-CN" dirty="0">
                <a:effectLst>
                  <a:outerShdw blurRad="38100" dist="38100" dir="2700000" algn="tl">
                    <a:srgbClr val="C0C0C0"/>
                  </a:outerShdw>
                </a:effectLst>
              </a:rPr>
              <a:t>】</a:t>
            </a:r>
            <a:endParaRPr lang="en-US" altLang="en-US" dirty="0"/>
          </a:p>
          <a:p>
            <a:r>
              <a:rPr lang="en-US" altLang="zh-CN" dirty="0"/>
              <a:t>【</a:t>
            </a:r>
            <a:r>
              <a:rPr lang="zh-CN" altLang="en-US" dirty="0"/>
              <a:t>略：</a:t>
            </a:r>
            <a:r>
              <a:rPr lang="en-US" altLang="en-US" dirty="0" err="1"/>
              <a:t>Spatio</a:t>
            </a:r>
            <a:r>
              <a:rPr lang="en-US" altLang="en-US" dirty="0"/>
              <a:t>-Temporal Indexing</a:t>
            </a:r>
            <a:r>
              <a:rPr lang="en-US" altLang="zh-CN" dirty="0"/>
              <a:t>】</a:t>
            </a:r>
            <a:endParaRPr lang="en-US" altLang="en-US" sz="2400" dirty="0"/>
          </a:p>
        </p:txBody>
      </p:sp>
      <p:sp>
        <p:nvSpPr>
          <p:cNvPr id="4" name="日期占位符 3"/>
          <p:cNvSpPr>
            <a:spLocks noGrp="1"/>
          </p:cNvSpPr>
          <p:nvPr>
            <p:ph type="dt" sz="half" idx="10"/>
          </p:nvPr>
        </p:nvSpPr>
        <p:spPr/>
        <p:txBody>
          <a:bodyPr/>
          <a:lstStyle/>
          <a:p>
            <a:fld id="{48F2F015-452B-48EC-A252-9A7C58735969}" type="datetime1">
              <a:rPr lang="zh-CN" altLang="en-US" smtClean="0"/>
              <a:t>2021/12/1</a:t>
            </a:fld>
            <a:endParaRPr lang="zh-CN" altLang="en-US" dirty="0"/>
          </a:p>
        </p:txBody>
      </p:sp>
    </p:spTree>
    <p:extLst>
      <p:ext uri="{BB962C8B-B14F-4D97-AF65-F5344CB8AC3E}">
        <p14:creationId xmlns:p14="http://schemas.microsoft.com/office/powerpoint/2010/main" val="1164948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74E9B-E318-40D0-B8A2-8985FDAD073E}"/>
              </a:ext>
            </a:extLst>
          </p:cNvPr>
          <p:cNvSpPr>
            <a:spLocks noGrp="1"/>
          </p:cNvSpPr>
          <p:nvPr>
            <p:ph type="title"/>
          </p:nvPr>
        </p:nvSpPr>
        <p:spPr/>
        <p:txBody>
          <a:bodyPr/>
          <a:lstStyle/>
          <a:p>
            <a:r>
              <a:rPr lang="en-US" altLang="zh-CN" sz="2800" dirty="0">
                <a:solidFill>
                  <a:schemeClr val="tx2"/>
                </a:solidFill>
              </a:rPr>
              <a:t>Multi-level Indices</a:t>
            </a:r>
            <a:endParaRPr lang="zh-CN" altLang="en-US" dirty="0"/>
          </a:p>
        </p:txBody>
      </p:sp>
      <p:sp>
        <p:nvSpPr>
          <p:cNvPr id="3" name="内容占位符 2">
            <a:extLst>
              <a:ext uri="{FF2B5EF4-FFF2-40B4-BE49-F238E27FC236}">
                <a16:creationId xmlns:a16="http://schemas.microsoft.com/office/drawing/2014/main" id="{531E9C78-26DE-4EDA-A742-BCDA418627A0}"/>
              </a:ext>
            </a:extLst>
          </p:cNvPr>
          <p:cNvSpPr>
            <a:spLocks noGrp="1"/>
          </p:cNvSpPr>
          <p:nvPr>
            <p:ph idx="1"/>
          </p:nvPr>
        </p:nvSpPr>
        <p:spPr/>
        <p:txBody>
          <a:bodyPr/>
          <a:lstStyle/>
          <a:p>
            <a:r>
              <a:rPr lang="en-US" altLang="zh-CN" dirty="0"/>
              <a:t>The index file may be very large, and cannot be entirely kept in memory</a:t>
            </a:r>
          </a:p>
          <a:p>
            <a:r>
              <a:rPr lang="en-US" altLang="en-US" dirty="0"/>
              <a:t>If primary index does not fit in memory, access becomes expensive.</a:t>
            </a:r>
            <a:r>
              <a:rPr lang="en-US" altLang="zh-CN" dirty="0"/>
              <a:t> </a:t>
            </a:r>
          </a:p>
          <a:p>
            <a:r>
              <a:rPr lang="en-US" altLang="en-US" dirty="0">
                <a:solidFill>
                  <a:srgbClr val="FF0000"/>
                </a:solidFill>
              </a:rPr>
              <a:t>Solution: treat primary index kept on disk as a sequential file and construct a sparse index on it.</a:t>
            </a:r>
          </a:p>
          <a:p>
            <a:pPr lvl="1">
              <a:defRPr/>
            </a:pPr>
            <a:r>
              <a:rPr lang="en-US" altLang="zh-CN" dirty="0">
                <a:ea typeface="ＭＳ Ｐゴシック" pitchFamily="34" charset="-128"/>
                <a:cs typeface="Times New Roman" pitchFamily="18" charset="0"/>
              </a:rPr>
              <a:t>outer index – a sparse index of primary index file</a:t>
            </a:r>
          </a:p>
          <a:p>
            <a:pPr lvl="1">
              <a:defRPr/>
            </a:pPr>
            <a:r>
              <a:rPr lang="en-US" altLang="zh-CN" dirty="0">
                <a:ea typeface="ＭＳ Ｐゴシック" pitchFamily="34" charset="-128"/>
                <a:cs typeface="Times New Roman" pitchFamily="18" charset="0"/>
              </a:rPr>
              <a:t>inner index – the primary index file</a:t>
            </a:r>
          </a:p>
          <a:p>
            <a:pPr marL="288925" indent="-288925">
              <a:spcBef>
                <a:spcPct val="20000"/>
              </a:spcBef>
              <a:buClr>
                <a:schemeClr val="folHlink"/>
              </a:buClr>
              <a:buSzPct val="60000"/>
              <a:buFont typeface="Wingdings" pitchFamily="2" charset="2"/>
              <a:buChar char="n"/>
            </a:pPr>
            <a:endParaRPr lang="en-US" altLang="zh-CN" b="1" i="1" dirty="0"/>
          </a:p>
          <a:p>
            <a:r>
              <a:rPr lang="en-US" altLang="zh-CN" dirty="0"/>
              <a:t>If even outer index is too large to fit in main memory, yet another level of index can be created, and so on.</a:t>
            </a:r>
          </a:p>
          <a:p>
            <a:endParaRPr lang="zh-CN" altLang="en-US" dirty="0"/>
          </a:p>
        </p:txBody>
      </p:sp>
      <p:sp>
        <p:nvSpPr>
          <p:cNvPr id="4" name="日期占位符 3">
            <a:extLst>
              <a:ext uri="{FF2B5EF4-FFF2-40B4-BE49-F238E27FC236}">
                <a16:creationId xmlns:a16="http://schemas.microsoft.com/office/drawing/2014/main" id="{A90053AC-3EF1-4A70-B62F-535ED5CE0CD8}"/>
              </a:ext>
            </a:extLst>
          </p:cNvPr>
          <p:cNvSpPr>
            <a:spLocks noGrp="1"/>
          </p:cNvSpPr>
          <p:nvPr>
            <p:ph type="dt" sz="half" idx="10"/>
          </p:nvPr>
        </p:nvSpPr>
        <p:spPr/>
        <p:txBody>
          <a:bodyPr/>
          <a:lstStyle/>
          <a:p>
            <a:fld id="{D5E6797A-4A84-4E90-B421-5C552ED73F6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D56881E-2C80-44DB-912A-33281500B584}"/>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spTree>
    <p:extLst>
      <p:ext uri="{BB962C8B-B14F-4D97-AF65-F5344CB8AC3E}">
        <p14:creationId xmlns:p14="http://schemas.microsoft.com/office/powerpoint/2010/main" val="1923871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8966C0-4AA5-4168-B9DF-AAC6555B1E76}"/>
              </a:ext>
            </a:extLst>
          </p:cNvPr>
          <p:cNvSpPr>
            <a:spLocks noGrp="1"/>
          </p:cNvSpPr>
          <p:nvPr>
            <p:ph idx="1"/>
          </p:nvPr>
        </p:nvSpPr>
        <p:spPr/>
        <p:txBody>
          <a:bodyPr/>
          <a:lstStyle/>
          <a:p>
            <a:endParaRPr lang="zh-CN" altLang="en-US" dirty="0"/>
          </a:p>
        </p:txBody>
      </p:sp>
      <p:sp>
        <p:nvSpPr>
          <p:cNvPr id="3" name="灯片编号占位符 2">
            <a:extLst>
              <a:ext uri="{FF2B5EF4-FFF2-40B4-BE49-F238E27FC236}">
                <a16:creationId xmlns:a16="http://schemas.microsoft.com/office/drawing/2014/main" id="{CC047039-EEF2-432B-966F-169A10264298}"/>
              </a:ext>
            </a:extLst>
          </p:cNvPr>
          <p:cNvSpPr>
            <a:spLocks noGrp="1"/>
          </p:cNvSpPr>
          <p:nvPr>
            <p:ph type="sldNum" sz="quarter" idx="12"/>
          </p:nvPr>
        </p:nvSpPr>
        <p:spPr/>
        <p:txBody>
          <a:bodyPr/>
          <a:lstStyle/>
          <a:p>
            <a:fld id="{47C4BD23-150C-4A56-8E66-9482A3FB2E80}" type="slidenum">
              <a:rPr lang="zh-CN" altLang="en-US" smtClean="0"/>
              <a:t>21</a:t>
            </a:fld>
            <a:endParaRPr lang="zh-CN" altLang="en-US"/>
          </a:p>
        </p:txBody>
      </p:sp>
      <p:sp>
        <p:nvSpPr>
          <p:cNvPr id="4" name="日期占位符 3">
            <a:extLst>
              <a:ext uri="{FF2B5EF4-FFF2-40B4-BE49-F238E27FC236}">
                <a16:creationId xmlns:a16="http://schemas.microsoft.com/office/drawing/2014/main" id="{210E71B0-625D-49A0-8528-4DF0FDDF7702}"/>
              </a:ext>
            </a:extLst>
          </p:cNvPr>
          <p:cNvSpPr>
            <a:spLocks noGrp="1"/>
          </p:cNvSpPr>
          <p:nvPr>
            <p:ph type="dt" sz="half" idx="10"/>
          </p:nvPr>
        </p:nvSpPr>
        <p:spPr/>
        <p:txBody>
          <a:bodyPr/>
          <a:lstStyle/>
          <a:p>
            <a:fld id="{C36D2DEF-E98D-4662-9B31-D20EDBE77D84}" type="datetime1">
              <a:rPr lang="zh-CN" altLang="en-US" smtClean="0"/>
              <a:t>2021/12/1</a:t>
            </a:fld>
            <a:endParaRPr lang="zh-CN" altLang="en-US" dirty="0"/>
          </a:p>
        </p:txBody>
      </p:sp>
      <p:pic>
        <p:nvPicPr>
          <p:cNvPr id="5" name="Picture 2">
            <a:extLst>
              <a:ext uri="{FF2B5EF4-FFF2-40B4-BE49-F238E27FC236}">
                <a16:creationId xmlns:a16="http://schemas.microsoft.com/office/drawing/2014/main" id="{64BB8A73-C472-4193-A4ED-D6FFE5D47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949" t="1575" r="17456" b="1268"/>
          <a:stretch>
            <a:fillRect/>
          </a:stretch>
        </p:blipFill>
        <p:spPr bwMode="auto">
          <a:xfrm>
            <a:off x="472440" y="353583"/>
            <a:ext cx="5089525"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3">
            <a:extLst>
              <a:ext uri="{FF2B5EF4-FFF2-40B4-BE49-F238E27FC236}">
                <a16:creationId xmlns:a16="http://schemas.microsoft.com/office/drawing/2014/main" id="{EC0EC7C0-54CE-4956-B319-391ADC7E2747}"/>
              </a:ext>
            </a:extLst>
          </p:cNvPr>
          <p:cNvSpPr txBox="1">
            <a:spLocks noChangeArrowheads="1"/>
          </p:cNvSpPr>
          <p:nvPr/>
        </p:nvSpPr>
        <p:spPr bwMode="auto">
          <a:xfrm>
            <a:off x="5927090" y="4049283"/>
            <a:ext cx="30337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dirty="0">
                <a:latin typeface="+mn-lt"/>
              </a:rPr>
              <a:t> </a:t>
            </a:r>
            <a:r>
              <a:rPr lang="en-US" altLang="zh-CN" dirty="0">
                <a:latin typeface="+mn-lt"/>
              </a:rPr>
              <a:t>Fig. 11.5 </a:t>
            </a:r>
          </a:p>
          <a:p>
            <a:pPr algn="ctr" eaLnBrk="1" hangingPunct="1"/>
            <a:r>
              <a:rPr lang="en-US" altLang="zh-CN" dirty="0">
                <a:latin typeface="+mn-lt"/>
              </a:rPr>
              <a:t>Two-level sparse index</a:t>
            </a:r>
          </a:p>
        </p:txBody>
      </p:sp>
      <p:sp>
        <p:nvSpPr>
          <p:cNvPr id="7" name="Text Box 4">
            <a:extLst>
              <a:ext uri="{FF2B5EF4-FFF2-40B4-BE49-F238E27FC236}">
                <a16:creationId xmlns:a16="http://schemas.microsoft.com/office/drawing/2014/main" id="{6CE30453-7D2A-4661-9960-4545043008D2}"/>
              </a:ext>
            </a:extLst>
          </p:cNvPr>
          <p:cNvSpPr txBox="1">
            <a:spLocks noChangeArrowheads="1"/>
          </p:cNvSpPr>
          <p:nvPr/>
        </p:nvSpPr>
        <p:spPr bwMode="auto">
          <a:xfrm>
            <a:off x="4135120" y="6114081"/>
            <a:ext cx="162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FF0000"/>
                </a:solidFill>
                <a:latin typeface="+mn-lt"/>
              </a:rPr>
              <a:t>indexed file</a:t>
            </a:r>
          </a:p>
        </p:txBody>
      </p:sp>
      <p:sp>
        <p:nvSpPr>
          <p:cNvPr id="8" name="AutoShape 5">
            <a:extLst>
              <a:ext uri="{FF2B5EF4-FFF2-40B4-BE49-F238E27FC236}">
                <a16:creationId xmlns:a16="http://schemas.microsoft.com/office/drawing/2014/main" id="{F67B67D0-C554-493E-ACA4-BE2269673EE2}"/>
              </a:ext>
            </a:extLst>
          </p:cNvPr>
          <p:cNvSpPr>
            <a:spLocks/>
          </p:cNvSpPr>
          <p:nvPr/>
        </p:nvSpPr>
        <p:spPr bwMode="auto">
          <a:xfrm rot="-5400000">
            <a:off x="1958340" y="2525283"/>
            <a:ext cx="304800" cy="1905000"/>
          </a:xfrm>
          <a:prstGeom prst="leftBrace">
            <a:avLst>
              <a:gd name="adj1" fmla="val 52083"/>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6">
            <a:extLst>
              <a:ext uri="{FF2B5EF4-FFF2-40B4-BE49-F238E27FC236}">
                <a16:creationId xmlns:a16="http://schemas.microsoft.com/office/drawing/2014/main" id="{5D92922B-6C61-40A1-BBE9-E00504C01FF4}"/>
              </a:ext>
            </a:extLst>
          </p:cNvPr>
          <p:cNvSpPr txBox="1">
            <a:spLocks noChangeArrowheads="1"/>
          </p:cNvSpPr>
          <p:nvPr/>
        </p:nvSpPr>
        <p:spPr bwMode="auto">
          <a:xfrm>
            <a:off x="1539240" y="3706383"/>
            <a:ext cx="134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FF0000"/>
                </a:solidFill>
                <a:latin typeface="+mn-lt"/>
              </a:rPr>
              <a:t>index file</a:t>
            </a:r>
          </a:p>
        </p:txBody>
      </p:sp>
      <p:sp>
        <p:nvSpPr>
          <p:cNvPr id="10" name="Text Box 7">
            <a:extLst>
              <a:ext uri="{FF2B5EF4-FFF2-40B4-BE49-F238E27FC236}">
                <a16:creationId xmlns:a16="http://schemas.microsoft.com/office/drawing/2014/main" id="{4DC2DB27-0FD7-4085-83FE-8940E279293F}"/>
              </a:ext>
            </a:extLst>
          </p:cNvPr>
          <p:cNvSpPr txBox="1">
            <a:spLocks noChangeArrowheads="1"/>
          </p:cNvSpPr>
          <p:nvPr/>
        </p:nvSpPr>
        <p:spPr bwMode="auto">
          <a:xfrm>
            <a:off x="6060440" y="5125608"/>
            <a:ext cx="29003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dirty="0">
                <a:latin typeface="+mn-lt"/>
              </a:rPr>
              <a:t>Note: </a:t>
            </a:r>
            <a:r>
              <a:rPr lang="en-US" altLang="zh-CN" dirty="0">
                <a:latin typeface="+mn-lt"/>
              </a:rPr>
              <a:t>similar to hierarchical the page tables or the file index and in OS</a:t>
            </a:r>
            <a:endParaRPr lang="zh-CN" altLang="en-US" dirty="0">
              <a:latin typeface="+mn-lt"/>
            </a:endParaRPr>
          </a:p>
        </p:txBody>
      </p:sp>
      <p:sp>
        <p:nvSpPr>
          <p:cNvPr id="11" name="TextBox 1">
            <a:extLst>
              <a:ext uri="{FF2B5EF4-FFF2-40B4-BE49-F238E27FC236}">
                <a16:creationId xmlns:a16="http://schemas.microsoft.com/office/drawing/2014/main" id="{545FA2A9-B314-4B31-A517-DA19BBD5A616}"/>
              </a:ext>
            </a:extLst>
          </p:cNvPr>
          <p:cNvSpPr txBox="1">
            <a:spLocks noChangeArrowheads="1"/>
          </p:cNvSpPr>
          <p:nvPr/>
        </p:nvSpPr>
        <p:spPr bwMode="auto">
          <a:xfrm>
            <a:off x="6982331" y="353583"/>
            <a:ext cx="4941033" cy="1569660"/>
          </a:xfrm>
          <a:prstGeom prst="rect">
            <a:avLst/>
          </a:prstGeom>
          <a:solidFill>
            <a:schemeClr val="accent4">
              <a:lumMod val="20000"/>
              <a:lumOff val="80000"/>
            </a:schemeClr>
          </a:solidFill>
          <a:ln>
            <a:noFill/>
          </a:ln>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B</a:t>
            </a:r>
            <a:r>
              <a:rPr lang="en-US" altLang="zh-CN" baseline="30000" dirty="0">
                <a:latin typeface="+mn-lt"/>
              </a:rPr>
              <a:t>+</a:t>
            </a:r>
            <a:r>
              <a:rPr lang="en-US" altLang="zh-CN" dirty="0">
                <a:latin typeface="+mn-lt"/>
              </a:rPr>
              <a:t>-tree indices and B-tree indices are two types of </a:t>
            </a:r>
            <a:r>
              <a:rPr kumimoji="0" lang="en-US" altLang="zh-CN" i="1" dirty="0">
                <a:solidFill>
                  <a:srgbClr val="FF0000"/>
                </a:solidFill>
                <a:latin typeface="+mn-lt"/>
              </a:rPr>
              <a:t>efficient</a:t>
            </a:r>
            <a:r>
              <a:rPr lang="en-US" altLang="zh-CN" dirty="0">
                <a:latin typeface="+mn-lt"/>
              </a:rPr>
              <a:t> multi-level indices, and widely used in DBS and OS file systems</a:t>
            </a:r>
          </a:p>
        </p:txBody>
      </p:sp>
    </p:spTree>
    <p:extLst>
      <p:ext uri="{BB962C8B-B14F-4D97-AF65-F5344CB8AC3E}">
        <p14:creationId xmlns:p14="http://schemas.microsoft.com/office/powerpoint/2010/main" val="216351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3C187-F8E4-4036-8914-E1422CB5C65C}"/>
              </a:ext>
            </a:extLst>
          </p:cNvPr>
          <p:cNvSpPr>
            <a:spLocks noGrp="1"/>
          </p:cNvSpPr>
          <p:nvPr>
            <p:ph type="title"/>
          </p:nvPr>
        </p:nvSpPr>
        <p:spPr/>
        <p:txBody>
          <a:bodyPr/>
          <a:lstStyle/>
          <a:p>
            <a:r>
              <a:rPr lang="en-US" altLang="zh-CN" dirty="0">
                <a:solidFill>
                  <a:schemeClr val="tx2"/>
                </a:solidFill>
              </a:rPr>
              <a:t>Indices on Multiple Keys</a:t>
            </a:r>
            <a:endParaRPr lang="zh-CN" altLang="en-US" dirty="0">
              <a:solidFill>
                <a:schemeClr val="tx2"/>
              </a:solidFill>
            </a:endParaRPr>
          </a:p>
        </p:txBody>
      </p:sp>
      <p:sp>
        <p:nvSpPr>
          <p:cNvPr id="3" name="内容占位符 2">
            <a:extLst>
              <a:ext uri="{FF2B5EF4-FFF2-40B4-BE49-F238E27FC236}">
                <a16:creationId xmlns:a16="http://schemas.microsoft.com/office/drawing/2014/main" id="{26038BFD-D776-4E01-9014-830D41B7ED1E}"/>
              </a:ext>
            </a:extLst>
          </p:cNvPr>
          <p:cNvSpPr>
            <a:spLocks noGrp="1"/>
          </p:cNvSpPr>
          <p:nvPr>
            <p:ph idx="1"/>
          </p:nvPr>
        </p:nvSpPr>
        <p:spPr/>
        <p:txBody>
          <a:bodyPr/>
          <a:lstStyle/>
          <a:p>
            <a:r>
              <a:rPr lang="en-US" altLang="en-US" b="1" dirty="0">
                <a:solidFill>
                  <a:srgbClr val="FF0000"/>
                </a:solidFill>
                <a:cs typeface="Times New Roman" pitchFamily="18" charset="0"/>
              </a:rPr>
              <a:t>Composite search keys</a:t>
            </a:r>
            <a:r>
              <a:rPr lang="en-US" altLang="en-US" dirty="0">
                <a:solidFill>
                  <a:srgbClr val="FF0000"/>
                </a:solidFill>
                <a:cs typeface="Times New Roman" pitchFamily="18" charset="0"/>
              </a:rPr>
              <a:t> </a:t>
            </a:r>
            <a:r>
              <a:rPr lang="en-US" altLang="en-US" dirty="0">
                <a:cs typeface="Times New Roman" pitchFamily="18" charset="0"/>
              </a:rPr>
              <a:t>are search keys containing more than one attribute</a:t>
            </a:r>
          </a:p>
          <a:p>
            <a:pPr lvl="1"/>
            <a:r>
              <a:rPr lang="en-US" altLang="en-US" dirty="0">
                <a:ea typeface="ＭＳ Ｐゴシック" pitchFamily="34" charset="-128"/>
                <a:cs typeface="Times New Roman" pitchFamily="18" charset="0"/>
              </a:rPr>
              <a:t>E.g. (</a:t>
            </a:r>
            <a:r>
              <a:rPr lang="en-US" altLang="en-US" i="1" dirty="0" err="1">
                <a:ea typeface="ＭＳ Ｐゴシック" pitchFamily="34" charset="-128"/>
                <a:cs typeface="Times New Roman" pitchFamily="18" charset="0"/>
              </a:rPr>
              <a:t>dept_name</a:t>
            </a:r>
            <a:r>
              <a:rPr lang="en-US" altLang="en-US" i="1" dirty="0">
                <a:ea typeface="ＭＳ Ｐゴシック" pitchFamily="34" charset="-128"/>
                <a:cs typeface="Times New Roman" pitchFamily="18" charset="0"/>
              </a:rPr>
              <a:t>, salary</a:t>
            </a:r>
            <a:r>
              <a:rPr lang="en-US" altLang="en-US" dirty="0">
                <a:ea typeface="ＭＳ Ｐゴシック" pitchFamily="34" charset="-128"/>
                <a:cs typeface="Times New Roman" pitchFamily="18" charset="0"/>
              </a:rPr>
              <a:t>)</a:t>
            </a:r>
          </a:p>
          <a:p>
            <a:pPr lvl="1"/>
            <a:endParaRPr lang="en-US" altLang="en-US" dirty="0">
              <a:ea typeface="ＭＳ Ｐゴシック" pitchFamily="34" charset="-128"/>
              <a:cs typeface="Times New Roman" pitchFamily="18" charset="0"/>
            </a:endParaRPr>
          </a:p>
          <a:p>
            <a:pPr marL="269875" lvl="1">
              <a:spcBef>
                <a:spcPts val="560"/>
              </a:spcBef>
              <a:buClr>
                <a:srgbClr val="0B32D9"/>
              </a:buClr>
              <a:buSzPct val="60000"/>
              <a:buFont typeface="Wingdings" panose="05000000000000000000" pitchFamily="2" charset="2"/>
              <a:buChar char="n"/>
              <a:defRPr/>
            </a:pPr>
            <a:r>
              <a:rPr lang="en-US" altLang="en-US" dirty="0">
                <a:cs typeface="Times New Roman" pitchFamily="18" charset="0"/>
              </a:rPr>
              <a:t>E.g.</a:t>
            </a:r>
          </a:p>
          <a:p>
            <a:pPr lvl="1">
              <a:defRPr/>
            </a:pPr>
            <a:r>
              <a:rPr lang="en-US" altLang="en-US" dirty="0">
                <a:ea typeface="ＭＳ Ｐゴシック" pitchFamily="34" charset="-128"/>
                <a:cs typeface="Times New Roman" pitchFamily="18" charset="0"/>
              </a:rPr>
              <a:t>create index  </a:t>
            </a:r>
            <a:r>
              <a:rPr lang="en-US" altLang="en-US" dirty="0" err="1">
                <a:ea typeface="ＭＳ Ｐゴシック" pitchFamily="34" charset="-128"/>
                <a:cs typeface="Times New Roman" pitchFamily="18" charset="0"/>
              </a:rPr>
              <a:t>Mutiple</a:t>
            </a:r>
            <a:r>
              <a:rPr lang="en-US" altLang="en-US" dirty="0">
                <a:ea typeface="ＭＳ Ｐゴシック" pitchFamily="34" charset="-128"/>
                <a:cs typeface="Times New Roman" pitchFamily="18" charset="0"/>
              </a:rPr>
              <a:t>-index on takes(</a:t>
            </a:r>
            <a:r>
              <a:rPr lang="en-US" altLang="en-US" dirty="0" err="1">
                <a:ea typeface="ＭＳ Ｐゴシック" pitchFamily="34" charset="-128"/>
                <a:cs typeface="Times New Roman" pitchFamily="18" charset="0"/>
              </a:rPr>
              <a:t>course_id</a:t>
            </a:r>
            <a:r>
              <a:rPr lang="en-US" altLang="en-US" dirty="0">
                <a:ea typeface="ＭＳ Ｐゴシック" pitchFamily="34" charset="-128"/>
                <a:cs typeface="Times New Roman" pitchFamily="18" charset="0"/>
              </a:rPr>
              <a:t>, semester, year )</a:t>
            </a:r>
          </a:p>
          <a:p>
            <a:pPr marL="357188" lvl="1" indent="0">
              <a:buNone/>
            </a:pPr>
            <a:endParaRPr lang="en-US" altLang="en-US" dirty="0">
              <a:ea typeface="ＭＳ Ｐゴシック" pitchFamily="34" charset="-128"/>
              <a:cs typeface="Times New Roman" pitchFamily="18" charset="0"/>
            </a:endParaRPr>
          </a:p>
          <a:p>
            <a:r>
              <a:rPr lang="en-US" altLang="en-US" dirty="0">
                <a:cs typeface="Times New Roman" pitchFamily="18" charset="0"/>
              </a:rPr>
              <a:t>Lexicographic ordering: (a</a:t>
            </a:r>
            <a:r>
              <a:rPr lang="en-US" altLang="en-US" baseline="-25000" dirty="0">
                <a:cs typeface="Times New Roman" pitchFamily="18" charset="0"/>
              </a:rPr>
              <a:t>1</a:t>
            </a:r>
            <a:r>
              <a:rPr lang="en-US" altLang="en-US" dirty="0">
                <a:cs typeface="Times New Roman" pitchFamily="18" charset="0"/>
              </a:rPr>
              <a:t>, a</a:t>
            </a:r>
            <a:r>
              <a:rPr lang="en-US" altLang="en-US" baseline="-25000" dirty="0">
                <a:cs typeface="Times New Roman" pitchFamily="18" charset="0"/>
              </a:rPr>
              <a:t>2</a:t>
            </a:r>
            <a:r>
              <a:rPr lang="en-US" altLang="en-US" dirty="0">
                <a:cs typeface="Times New Roman" pitchFamily="18" charset="0"/>
              </a:rPr>
              <a:t>) &lt; (b</a:t>
            </a:r>
            <a:r>
              <a:rPr lang="en-US" altLang="en-US" baseline="-25000" dirty="0">
                <a:cs typeface="Times New Roman" pitchFamily="18" charset="0"/>
              </a:rPr>
              <a:t>1</a:t>
            </a:r>
            <a:r>
              <a:rPr lang="en-US" altLang="en-US" dirty="0">
                <a:cs typeface="Times New Roman" pitchFamily="18" charset="0"/>
              </a:rPr>
              <a:t>, b</a:t>
            </a:r>
            <a:r>
              <a:rPr lang="en-US" altLang="en-US" baseline="-25000" dirty="0">
                <a:cs typeface="Times New Roman" pitchFamily="18" charset="0"/>
              </a:rPr>
              <a:t>2</a:t>
            </a:r>
            <a:r>
              <a:rPr lang="en-US" altLang="en-US" dirty="0">
                <a:cs typeface="Times New Roman" pitchFamily="18" charset="0"/>
              </a:rPr>
              <a:t>) if either </a:t>
            </a:r>
          </a:p>
          <a:p>
            <a:pPr lvl="1"/>
            <a:r>
              <a:rPr lang="en-US" altLang="en-US" dirty="0">
                <a:ea typeface="ＭＳ Ｐゴシック" pitchFamily="34" charset="-128"/>
              </a:rPr>
              <a:t>a</a:t>
            </a:r>
            <a:r>
              <a:rPr lang="en-US" altLang="en-US" baseline="-25000" dirty="0">
                <a:ea typeface="ＭＳ Ｐゴシック" pitchFamily="34" charset="-128"/>
              </a:rPr>
              <a:t>1</a:t>
            </a:r>
            <a:r>
              <a:rPr lang="en-US" altLang="en-US" dirty="0">
                <a:ea typeface="ＭＳ Ｐゴシック" pitchFamily="34" charset="-128"/>
              </a:rPr>
              <a:t> &lt; b</a:t>
            </a:r>
            <a:r>
              <a:rPr lang="en-US" altLang="en-US" baseline="-25000" dirty="0">
                <a:ea typeface="ＭＳ Ｐゴシック" pitchFamily="34" charset="-128"/>
              </a:rPr>
              <a:t>1</a:t>
            </a:r>
            <a:r>
              <a:rPr lang="en-US" altLang="en-US" dirty="0">
                <a:ea typeface="ＭＳ Ｐゴシック" pitchFamily="34" charset="-128"/>
              </a:rPr>
              <a:t>, or </a:t>
            </a:r>
          </a:p>
          <a:p>
            <a:pPr lvl="1"/>
            <a:r>
              <a:rPr lang="en-US" altLang="en-US" dirty="0">
                <a:ea typeface="ＭＳ Ｐゴシック" pitchFamily="34" charset="-128"/>
              </a:rPr>
              <a:t>a</a:t>
            </a:r>
            <a:r>
              <a:rPr lang="en-US" altLang="en-US" baseline="-25000" dirty="0">
                <a:ea typeface="ＭＳ Ｐゴシック" pitchFamily="34" charset="-128"/>
              </a:rPr>
              <a:t>1</a:t>
            </a:r>
            <a:r>
              <a:rPr lang="en-US" altLang="en-US" dirty="0">
                <a:ea typeface="ＭＳ Ｐゴシック" pitchFamily="34" charset="-128"/>
              </a:rPr>
              <a:t>=b</a:t>
            </a:r>
            <a:r>
              <a:rPr lang="en-US" altLang="en-US" baseline="-25000" dirty="0">
                <a:ea typeface="ＭＳ Ｐゴシック" pitchFamily="34" charset="-128"/>
              </a:rPr>
              <a:t>1</a:t>
            </a:r>
            <a:r>
              <a:rPr lang="en-US" altLang="en-US" dirty="0">
                <a:ea typeface="ＭＳ Ｐゴシック" pitchFamily="34" charset="-128"/>
              </a:rPr>
              <a:t> and  a</a:t>
            </a:r>
            <a:r>
              <a:rPr lang="en-US" altLang="en-US" baseline="-25000" dirty="0">
                <a:ea typeface="ＭＳ Ｐゴシック" pitchFamily="34" charset="-128"/>
              </a:rPr>
              <a:t>2</a:t>
            </a:r>
            <a:r>
              <a:rPr lang="en-US" altLang="en-US" dirty="0">
                <a:ea typeface="ＭＳ Ｐゴシック" pitchFamily="34" charset="-128"/>
              </a:rPr>
              <a:t> &lt; b</a:t>
            </a:r>
            <a:r>
              <a:rPr lang="en-US" altLang="en-US" baseline="-25000" dirty="0">
                <a:ea typeface="ＭＳ Ｐゴシック" pitchFamily="34" charset="-128"/>
              </a:rPr>
              <a:t>2</a:t>
            </a:r>
          </a:p>
          <a:p>
            <a:endParaRPr lang="zh-CN" altLang="en-US" dirty="0"/>
          </a:p>
        </p:txBody>
      </p:sp>
      <p:sp>
        <p:nvSpPr>
          <p:cNvPr id="4" name="日期占位符 3">
            <a:extLst>
              <a:ext uri="{FF2B5EF4-FFF2-40B4-BE49-F238E27FC236}">
                <a16:creationId xmlns:a16="http://schemas.microsoft.com/office/drawing/2014/main" id="{4CA41AC1-ACE6-479A-84ED-82F1BA0643A0}"/>
              </a:ext>
            </a:extLst>
          </p:cNvPr>
          <p:cNvSpPr>
            <a:spLocks noGrp="1"/>
          </p:cNvSpPr>
          <p:nvPr>
            <p:ph type="dt" sz="half" idx="10"/>
          </p:nvPr>
        </p:nvSpPr>
        <p:spPr/>
        <p:txBody>
          <a:bodyPr/>
          <a:lstStyle/>
          <a:p>
            <a:fld id="{2E4285CF-B7E0-47E0-BABF-E9BE319A85B0}"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1712B00B-F549-457C-8C5C-57F7A35FFB71}"/>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Tree>
    <p:extLst>
      <p:ext uri="{BB962C8B-B14F-4D97-AF65-F5344CB8AC3E}">
        <p14:creationId xmlns:p14="http://schemas.microsoft.com/office/powerpoint/2010/main" val="42211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4DA62-2FCD-45D3-AE85-A0DE1ADBC7C7}"/>
              </a:ext>
            </a:extLst>
          </p:cNvPr>
          <p:cNvSpPr>
            <a:spLocks noGrp="1"/>
          </p:cNvSpPr>
          <p:nvPr>
            <p:ph type="title"/>
          </p:nvPr>
        </p:nvSpPr>
        <p:spPr/>
        <p:txBody>
          <a:bodyPr/>
          <a:lstStyle/>
          <a:p>
            <a:r>
              <a:rPr lang="zh-CN" altLang="en-US" dirty="0">
                <a:latin typeface="Times New Roman" pitchFamily="18" charset="0"/>
                <a:cs typeface="Times New Roman" pitchFamily="18" charset="0"/>
              </a:rPr>
              <a:t>复合索引</a:t>
            </a:r>
            <a:r>
              <a:rPr lang="zh-CN" altLang="en-US" sz="2800" dirty="0">
                <a:latin typeface="Times New Roman" pitchFamily="18" charset="0"/>
                <a:cs typeface="Times New Roman" pitchFamily="18" charset="0"/>
              </a:rPr>
              <a:t>左前缀原则</a:t>
            </a:r>
            <a:endParaRPr lang="zh-CN" altLang="en-US" dirty="0"/>
          </a:p>
        </p:txBody>
      </p:sp>
      <p:sp>
        <p:nvSpPr>
          <p:cNvPr id="3" name="内容占位符 2">
            <a:extLst>
              <a:ext uri="{FF2B5EF4-FFF2-40B4-BE49-F238E27FC236}">
                <a16:creationId xmlns:a16="http://schemas.microsoft.com/office/drawing/2014/main" id="{B46E82DE-7AE5-48FC-9E66-ADDB4BBA35D8}"/>
              </a:ext>
            </a:extLst>
          </p:cNvPr>
          <p:cNvSpPr>
            <a:spLocks noGrp="1"/>
          </p:cNvSpPr>
          <p:nvPr>
            <p:ph idx="1"/>
          </p:nvPr>
        </p:nvSpPr>
        <p:spPr/>
        <p:txBody>
          <a:bodyPr/>
          <a:lstStyle/>
          <a:p>
            <a:pPr eaLnBrk="1" hangingPunct="1"/>
            <a:r>
              <a:rPr lang="en-US" altLang="en-US" dirty="0">
                <a:ea typeface="ＭＳ Ｐゴシック" pitchFamily="34" charset="-128"/>
                <a:cs typeface="Times New Roman" pitchFamily="18" charset="0"/>
              </a:rPr>
              <a:t>Suppose we have an index on combined search-key</a:t>
            </a:r>
          </a:p>
          <a:p>
            <a:pPr marL="0" indent="0" eaLnBrk="1" hangingPunct="1">
              <a:buNone/>
            </a:pPr>
            <a:r>
              <a:rPr lang="en-US" altLang="en-US" dirty="0">
                <a:solidFill>
                  <a:srgbClr val="FF0000"/>
                </a:solidFill>
                <a:ea typeface="ＭＳ Ｐゴシック" pitchFamily="34" charset="-128"/>
                <a:cs typeface="Times New Roman" pitchFamily="18" charset="0"/>
              </a:rPr>
              <a:t>          </a:t>
            </a:r>
            <a:r>
              <a:rPr lang="en-US" altLang="en-US" dirty="0">
                <a:ea typeface="ＭＳ Ｐゴシック" pitchFamily="34" charset="-128"/>
                <a:cs typeface="Times New Roman" pitchFamily="18" charset="0"/>
              </a:rPr>
              <a:t>(</a:t>
            </a:r>
            <a:r>
              <a:rPr lang="en-US" altLang="en-US" i="1" dirty="0" err="1">
                <a:solidFill>
                  <a:srgbClr val="FF0000"/>
                </a:solidFill>
                <a:ea typeface="ＭＳ Ｐゴシック" pitchFamily="34" charset="-128"/>
                <a:cs typeface="Times New Roman" pitchFamily="18" charset="0"/>
              </a:rPr>
              <a:t>dept_name</a:t>
            </a:r>
            <a:r>
              <a:rPr lang="en-US" altLang="en-US" i="1" dirty="0">
                <a:solidFill>
                  <a:srgbClr val="FF0000"/>
                </a:solidFill>
                <a:ea typeface="ＭＳ Ｐゴシック" pitchFamily="34" charset="-128"/>
                <a:cs typeface="Times New Roman" pitchFamily="18" charset="0"/>
              </a:rPr>
              <a:t>, </a:t>
            </a:r>
            <a:r>
              <a:rPr lang="en-US" altLang="en-US" i="1" dirty="0">
                <a:solidFill>
                  <a:srgbClr val="2D0EE4"/>
                </a:solidFill>
                <a:ea typeface="ＭＳ Ｐゴシック" pitchFamily="34" charset="-128"/>
                <a:cs typeface="Times New Roman" pitchFamily="18" charset="0"/>
              </a:rPr>
              <a:t>salary</a:t>
            </a:r>
            <a:r>
              <a:rPr lang="en-US" altLang="en-US" dirty="0">
                <a:ea typeface="ＭＳ Ｐゴシック" pitchFamily="34" charset="-128"/>
                <a:cs typeface="Times New Roman" pitchFamily="18" charset="0"/>
              </a:rPr>
              <a:t>)</a:t>
            </a:r>
          </a:p>
          <a:p>
            <a:pPr>
              <a:defRPr/>
            </a:pPr>
            <a:r>
              <a:rPr lang="en-US" altLang="en-US" dirty="0">
                <a:cs typeface="Times New Roman" pitchFamily="18" charset="0"/>
              </a:rPr>
              <a:t>With the where clause</a:t>
            </a:r>
            <a:br>
              <a:rPr lang="en-US" altLang="en-US" dirty="0">
                <a:cs typeface="Times New Roman" pitchFamily="18" charset="0"/>
              </a:rPr>
            </a:br>
            <a:r>
              <a:rPr lang="en-US" altLang="en-US" dirty="0">
                <a:cs typeface="Times New Roman" pitchFamily="18" charset="0"/>
              </a:rPr>
              <a:t>           where</a:t>
            </a:r>
            <a:r>
              <a:rPr lang="en-US" altLang="en-US" i="1" dirty="0">
                <a:cs typeface="Times New Roman" pitchFamily="18" charset="0"/>
              </a:rPr>
              <a:t> </a:t>
            </a:r>
            <a:r>
              <a:rPr lang="en-US" altLang="en-US" b="1" i="1" dirty="0" err="1">
                <a:solidFill>
                  <a:srgbClr val="FF0000"/>
                </a:solidFill>
                <a:cs typeface="Times New Roman" pitchFamily="18" charset="0"/>
              </a:rPr>
              <a:t>dept_name</a:t>
            </a:r>
            <a:r>
              <a:rPr lang="en-US" altLang="en-US" b="1" i="1" dirty="0">
                <a:solidFill>
                  <a:srgbClr val="FF0000"/>
                </a:solidFill>
                <a:cs typeface="Times New Roman" pitchFamily="18" charset="0"/>
              </a:rPr>
              <a:t> =</a:t>
            </a:r>
            <a:r>
              <a:rPr lang="en-US" altLang="en-US" b="1" dirty="0">
                <a:cs typeface="Times New Roman" pitchFamily="18" charset="0"/>
              </a:rPr>
              <a:t> </a:t>
            </a:r>
            <a:r>
              <a:rPr lang="en-US" altLang="en-US" dirty="0">
                <a:cs typeface="Times New Roman" pitchFamily="18" charset="0"/>
              </a:rPr>
              <a:t>“Finance” and </a:t>
            </a:r>
            <a:r>
              <a:rPr lang="en-US" altLang="en-US" b="1" i="1" dirty="0">
                <a:solidFill>
                  <a:srgbClr val="2D0EE4"/>
                </a:solidFill>
                <a:cs typeface="Times New Roman" pitchFamily="18" charset="0"/>
              </a:rPr>
              <a:t>salary =</a:t>
            </a:r>
            <a:r>
              <a:rPr lang="en-US" altLang="en-US" b="1" i="1" dirty="0">
                <a:cs typeface="Times New Roman" pitchFamily="18" charset="0"/>
              </a:rPr>
              <a:t> </a:t>
            </a:r>
            <a:r>
              <a:rPr lang="en-US" altLang="en-US" dirty="0">
                <a:cs typeface="Times New Roman" pitchFamily="18" charset="0"/>
              </a:rPr>
              <a:t>80000</a:t>
            </a:r>
            <a:br>
              <a:rPr lang="en-US" altLang="en-US" dirty="0">
                <a:cs typeface="Times New Roman" pitchFamily="18" charset="0"/>
              </a:rPr>
            </a:br>
            <a:endParaRPr lang="en-US" altLang="en-US" dirty="0">
              <a:cs typeface="Times New Roman" pitchFamily="18" charset="0"/>
            </a:endParaRPr>
          </a:p>
          <a:p>
            <a:pPr marL="0" indent="0">
              <a:buNone/>
              <a:defRPr/>
            </a:pPr>
            <a:r>
              <a:rPr lang="en-US" altLang="en-US" dirty="0">
                <a:cs typeface="Times New Roman" pitchFamily="18" charset="0"/>
              </a:rPr>
              <a:t>      the index on (</a:t>
            </a:r>
            <a:r>
              <a:rPr lang="en-US" altLang="en-US" i="1" dirty="0" err="1">
                <a:cs typeface="Times New Roman" pitchFamily="18" charset="0"/>
              </a:rPr>
              <a:t>dept_name</a:t>
            </a:r>
            <a:r>
              <a:rPr lang="en-US" altLang="en-US" i="1" dirty="0">
                <a:cs typeface="Times New Roman" pitchFamily="18" charset="0"/>
              </a:rPr>
              <a:t>, salary</a:t>
            </a:r>
            <a:r>
              <a:rPr lang="en-US" altLang="en-US" dirty="0">
                <a:cs typeface="Times New Roman" pitchFamily="18" charset="0"/>
              </a:rPr>
              <a:t>) can be used to fetch only records that satisfy both conditions.</a:t>
            </a:r>
          </a:p>
          <a:p>
            <a:pPr marL="0" indent="0">
              <a:buFont typeface="Wingdings" pitchFamily="2" charset="2"/>
              <a:buNone/>
              <a:defRPr/>
            </a:pPr>
            <a:endParaRPr lang="en-US" altLang="en-US" dirty="0">
              <a:cs typeface="Times New Roman" pitchFamily="18" charset="0"/>
            </a:endParaRPr>
          </a:p>
          <a:p>
            <a:pPr>
              <a:defRPr/>
            </a:pPr>
            <a:r>
              <a:rPr lang="en-US" altLang="en-US" dirty="0">
                <a:cs typeface="Times New Roman" pitchFamily="18" charset="0"/>
              </a:rPr>
              <a:t>Can also efficiently handle </a:t>
            </a:r>
            <a:br>
              <a:rPr lang="en-US" altLang="en-US" dirty="0">
                <a:cs typeface="Times New Roman" pitchFamily="18" charset="0"/>
              </a:rPr>
            </a:br>
            <a:r>
              <a:rPr lang="en-US" altLang="en-US" dirty="0">
                <a:cs typeface="Times New Roman" pitchFamily="18" charset="0"/>
              </a:rPr>
              <a:t>           where</a:t>
            </a:r>
            <a:r>
              <a:rPr lang="en-US" altLang="en-US" i="1" dirty="0">
                <a:cs typeface="Times New Roman" pitchFamily="18" charset="0"/>
              </a:rPr>
              <a:t> </a:t>
            </a:r>
            <a:r>
              <a:rPr lang="en-US" altLang="en-US" b="1" i="1" dirty="0" err="1">
                <a:solidFill>
                  <a:srgbClr val="FF0000"/>
                </a:solidFill>
                <a:cs typeface="Times New Roman" pitchFamily="18" charset="0"/>
              </a:rPr>
              <a:t>dept_name</a:t>
            </a:r>
            <a:r>
              <a:rPr lang="en-US" altLang="en-US" b="1" dirty="0">
                <a:solidFill>
                  <a:srgbClr val="FF0000"/>
                </a:solidFill>
                <a:cs typeface="Times New Roman" pitchFamily="18" charset="0"/>
              </a:rPr>
              <a:t> = </a:t>
            </a:r>
            <a:r>
              <a:rPr lang="en-US" altLang="en-US" dirty="0">
                <a:cs typeface="Times New Roman" pitchFamily="18" charset="0"/>
              </a:rPr>
              <a:t>“Finance” and </a:t>
            </a:r>
            <a:r>
              <a:rPr lang="en-US" altLang="en-US" b="1" i="1" dirty="0">
                <a:solidFill>
                  <a:srgbClr val="2D0EE4"/>
                </a:solidFill>
                <a:cs typeface="Times New Roman" pitchFamily="18" charset="0"/>
              </a:rPr>
              <a:t>salary </a:t>
            </a:r>
            <a:r>
              <a:rPr lang="en-US" altLang="en-US" b="1" dirty="0">
                <a:solidFill>
                  <a:srgbClr val="2D0EE4"/>
                </a:solidFill>
                <a:cs typeface="Times New Roman" pitchFamily="18" charset="0"/>
              </a:rPr>
              <a:t>&lt;</a:t>
            </a:r>
            <a:r>
              <a:rPr lang="en-US" altLang="en-US" dirty="0">
                <a:solidFill>
                  <a:srgbClr val="2D0EE4"/>
                </a:solidFill>
                <a:cs typeface="Times New Roman" pitchFamily="18" charset="0"/>
              </a:rPr>
              <a:t> </a:t>
            </a:r>
            <a:r>
              <a:rPr lang="en-US" altLang="en-US" dirty="0">
                <a:cs typeface="Times New Roman" pitchFamily="18" charset="0"/>
              </a:rPr>
              <a:t>80000</a:t>
            </a:r>
          </a:p>
          <a:p>
            <a:pPr marL="0" indent="0">
              <a:buFont typeface="Wingdings" pitchFamily="2" charset="2"/>
              <a:buNone/>
              <a:defRPr/>
            </a:pPr>
            <a:endParaRPr lang="en-US" altLang="en-US" dirty="0">
              <a:cs typeface="Times New Roman" pitchFamily="18" charset="0"/>
            </a:endParaRPr>
          </a:p>
          <a:p>
            <a:pPr>
              <a:defRPr/>
            </a:pPr>
            <a:r>
              <a:rPr lang="en-US" altLang="en-US" dirty="0">
                <a:cs typeface="Times New Roman" pitchFamily="18" charset="0"/>
              </a:rPr>
              <a:t>Can also efficiently handle </a:t>
            </a:r>
          </a:p>
          <a:p>
            <a:pPr marL="0" indent="0">
              <a:buFont typeface="Wingdings" pitchFamily="2" charset="2"/>
              <a:buNone/>
              <a:defRPr/>
            </a:pPr>
            <a:r>
              <a:rPr lang="en-US" altLang="en-US" dirty="0">
                <a:cs typeface="Times New Roman" pitchFamily="18" charset="0"/>
              </a:rPr>
              <a:t>             where</a:t>
            </a:r>
            <a:r>
              <a:rPr lang="en-US" altLang="en-US" i="1" dirty="0">
                <a:cs typeface="Times New Roman" pitchFamily="18" charset="0"/>
              </a:rPr>
              <a:t> </a:t>
            </a:r>
            <a:r>
              <a:rPr lang="en-US" altLang="en-US" b="1" i="1" dirty="0" err="1">
                <a:solidFill>
                  <a:srgbClr val="FF0000"/>
                </a:solidFill>
                <a:cs typeface="Times New Roman" pitchFamily="18" charset="0"/>
              </a:rPr>
              <a:t>dept_name</a:t>
            </a:r>
            <a:r>
              <a:rPr lang="en-US" altLang="en-US" b="1" dirty="0">
                <a:solidFill>
                  <a:srgbClr val="FF0000"/>
                </a:solidFill>
                <a:cs typeface="Times New Roman" pitchFamily="18" charset="0"/>
              </a:rPr>
              <a:t> = </a:t>
            </a:r>
            <a:r>
              <a:rPr lang="en-US" altLang="en-US" dirty="0">
                <a:cs typeface="Times New Roman" pitchFamily="18" charset="0"/>
              </a:rPr>
              <a:t>“Finance” </a:t>
            </a:r>
          </a:p>
          <a:p>
            <a:endParaRPr lang="zh-CN" altLang="en-US" dirty="0"/>
          </a:p>
        </p:txBody>
      </p:sp>
      <p:sp>
        <p:nvSpPr>
          <p:cNvPr id="4" name="日期占位符 3">
            <a:extLst>
              <a:ext uri="{FF2B5EF4-FFF2-40B4-BE49-F238E27FC236}">
                <a16:creationId xmlns:a16="http://schemas.microsoft.com/office/drawing/2014/main" id="{E13F1545-B390-412E-9196-59FA3572D208}"/>
              </a:ext>
            </a:extLst>
          </p:cNvPr>
          <p:cNvSpPr>
            <a:spLocks noGrp="1"/>
          </p:cNvSpPr>
          <p:nvPr>
            <p:ph type="dt" sz="half" idx="10"/>
          </p:nvPr>
        </p:nvSpPr>
        <p:spPr/>
        <p:txBody>
          <a:bodyPr/>
          <a:lstStyle/>
          <a:p>
            <a:fld id="{69D8AF9D-80F9-4481-B23D-BC4D200A8815}"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BCC11BB-8B9C-4178-B247-F55FFA377224}"/>
              </a:ext>
            </a:extLst>
          </p:cNvPr>
          <p:cNvSpPr>
            <a:spLocks noGrp="1"/>
          </p:cNvSpPr>
          <p:nvPr>
            <p:ph type="sldNum" sz="quarter" idx="12"/>
          </p:nvPr>
        </p:nvSpPr>
        <p:spPr/>
        <p:txBody>
          <a:bodyPr/>
          <a:lstStyle/>
          <a:p>
            <a:fld id="{47C4BD23-150C-4A56-8E66-9482A3FB2E80}" type="slidenum">
              <a:rPr lang="zh-CN" altLang="en-US" smtClean="0"/>
              <a:pPr/>
              <a:t>23</a:t>
            </a:fld>
            <a:endParaRPr lang="zh-CN" altLang="en-US" dirty="0"/>
          </a:p>
        </p:txBody>
      </p:sp>
    </p:spTree>
    <p:extLst>
      <p:ext uri="{BB962C8B-B14F-4D97-AF65-F5344CB8AC3E}">
        <p14:creationId xmlns:p14="http://schemas.microsoft.com/office/powerpoint/2010/main" val="4090049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0A4B0-06A0-4F80-A148-3A7AD162D8B0}"/>
              </a:ext>
            </a:extLst>
          </p:cNvPr>
          <p:cNvSpPr>
            <a:spLocks noGrp="1"/>
          </p:cNvSpPr>
          <p:nvPr>
            <p:ph type="title"/>
          </p:nvPr>
        </p:nvSpPr>
        <p:spPr/>
        <p:txBody>
          <a:bodyPr/>
          <a:lstStyle/>
          <a:p>
            <a:r>
              <a:rPr lang="zh-CN" altLang="en-US" dirty="0">
                <a:latin typeface="Times New Roman" pitchFamily="18" charset="0"/>
                <a:cs typeface="Times New Roman" pitchFamily="18" charset="0"/>
              </a:rPr>
              <a:t>复合索引</a:t>
            </a:r>
            <a:r>
              <a:rPr lang="zh-CN" altLang="en-US" sz="2800" dirty="0">
                <a:latin typeface="Times New Roman" pitchFamily="18" charset="0"/>
                <a:cs typeface="Times New Roman" pitchFamily="18" charset="0"/>
              </a:rPr>
              <a:t>左前缀原则</a:t>
            </a:r>
            <a:endParaRPr lang="zh-CN" altLang="en-US" dirty="0"/>
          </a:p>
        </p:txBody>
      </p:sp>
      <p:sp>
        <p:nvSpPr>
          <p:cNvPr id="3" name="内容占位符 2">
            <a:extLst>
              <a:ext uri="{FF2B5EF4-FFF2-40B4-BE49-F238E27FC236}">
                <a16:creationId xmlns:a16="http://schemas.microsoft.com/office/drawing/2014/main" id="{AB46795D-8814-41E4-9AC1-0E4FC7FFE4CF}"/>
              </a:ext>
            </a:extLst>
          </p:cNvPr>
          <p:cNvSpPr>
            <a:spLocks noGrp="1"/>
          </p:cNvSpPr>
          <p:nvPr>
            <p:ph idx="1"/>
          </p:nvPr>
        </p:nvSpPr>
        <p:spPr/>
        <p:txBody>
          <a:bodyPr/>
          <a:lstStyle/>
          <a:p>
            <a:r>
              <a:rPr lang="en-US" altLang="en-US" dirty="0">
                <a:cs typeface="Times New Roman" pitchFamily="18" charset="0"/>
              </a:rPr>
              <a:t>But cannot efficiently handle</a:t>
            </a:r>
          </a:p>
          <a:p>
            <a:pPr lvl="1"/>
            <a:r>
              <a:rPr lang="en-US" altLang="en-US" dirty="0">
                <a:cs typeface="Times New Roman" pitchFamily="18" charset="0"/>
              </a:rPr>
              <a:t>1.  where</a:t>
            </a:r>
            <a:r>
              <a:rPr lang="en-US" altLang="en-US" i="1" dirty="0">
                <a:cs typeface="Times New Roman" pitchFamily="18" charset="0"/>
              </a:rPr>
              <a:t> </a:t>
            </a:r>
            <a:r>
              <a:rPr lang="en-US" altLang="en-US" b="1" i="1" dirty="0" err="1">
                <a:solidFill>
                  <a:srgbClr val="FF0000"/>
                </a:solidFill>
                <a:cs typeface="Times New Roman" pitchFamily="18" charset="0"/>
              </a:rPr>
              <a:t>dept_name</a:t>
            </a:r>
            <a:r>
              <a:rPr lang="en-US" altLang="en-US" b="1" i="1" dirty="0">
                <a:solidFill>
                  <a:srgbClr val="FF0000"/>
                </a:solidFill>
                <a:cs typeface="Times New Roman" pitchFamily="18" charset="0"/>
              </a:rPr>
              <a:t> </a:t>
            </a:r>
            <a:r>
              <a:rPr lang="en-US" altLang="en-US" b="1" dirty="0">
                <a:solidFill>
                  <a:srgbClr val="FF0000"/>
                </a:solidFill>
                <a:cs typeface="Times New Roman" pitchFamily="18" charset="0"/>
              </a:rPr>
              <a:t>&lt; </a:t>
            </a:r>
            <a:r>
              <a:rPr lang="en-US" altLang="en-US" dirty="0">
                <a:cs typeface="Times New Roman" pitchFamily="18" charset="0"/>
              </a:rPr>
              <a:t>“Finance” and </a:t>
            </a:r>
            <a:r>
              <a:rPr lang="en-US" altLang="zh-CN" b="1" i="1" dirty="0">
                <a:solidFill>
                  <a:srgbClr val="2D0EE4"/>
                </a:solidFill>
                <a:cs typeface="Times New Roman" pitchFamily="18" charset="0"/>
              </a:rPr>
              <a:t>salary</a:t>
            </a:r>
            <a:r>
              <a:rPr lang="en-US" altLang="en-US" b="1" i="1" dirty="0">
                <a:solidFill>
                  <a:srgbClr val="2D0EE4"/>
                </a:solidFill>
                <a:cs typeface="Times New Roman" pitchFamily="18" charset="0"/>
              </a:rPr>
              <a:t> =</a:t>
            </a:r>
            <a:r>
              <a:rPr lang="en-US" altLang="en-US" i="1" dirty="0">
                <a:cs typeface="Times New Roman" pitchFamily="18" charset="0"/>
              </a:rPr>
              <a:t> </a:t>
            </a:r>
            <a:r>
              <a:rPr lang="en-US" altLang="en-US" dirty="0">
                <a:cs typeface="Times New Roman" pitchFamily="18" charset="0"/>
              </a:rPr>
              <a:t>80000</a:t>
            </a:r>
          </a:p>
          <a:p>
            <a:pPr lvl="2">
              <a:defRPr/>
            </a:pPr>
            <a:r>
              <a:rPr lang="en-US" altLang="en-US" dirty="0">
                <a:ea typeface="ＭＳ Ｐゴシック" pitchFamily="34" charset="-128"/>
                <a:cs typeface="Times New Roman" pitchFamily="18" charset="0"/>
              </a:rPr>
              <a:t>may fetch many records that satisfy the first but not the second condition</a:t>
            </a:r>
          </a:p>
          <a:p>
            <a:pPr lvl="2">
              <a:defRPr/>
            </a:pPr>
            <a:r>
              <a:rPr lang="en-US" altLang="en-US" dirty="0">
                <a:ea typeface="ＭＳ Ｐゴシック" pitchFamily="34" charset="-128"/>
                <a:cs typeface="Times New Roman" pitchFamily="18" charset="0"/>
              </a:rPr>
              <a:t>the index is </a:t>
            </a:r>
            <a:r>
              <a:rPr lang="en-US" altLang="en-US" dirty="0">
                <a:solidFill>
                  <a:srgbClr val="2D0EE4"/>
                </a:solidFill>
                <a:ea typeface="ＭＳ Ｐゴシック" pitchFamily="34" charset="-128"/>
                <a:cs typeface="Times New Roman" pitchFamily="18" charset="0"/>
              </a:rPr>
              <a:t>not</a:t>
            </a:r>
            <a:r>
              <a:rPr lang="en-US" altLang="en-US" dirty="0">
                <a:ea typeface="ＭＳ Ｐゴシック" pitchFamily="34" charset="-128"/>
                <a:cs typeface="Times New Roman" pitchFamily="18" charset="0"/>
              </a:rPr>
              <a:t> </a:t>
            </a:r>
            <a:r>
              <a:rPr lang="en-US" altLang="en-US" dirty="0">
                <a:solidFill>
                  <a:srgbClr val="2D0EE4"/>
                </a:solidFill>
                <a:ea typeface="ＭＳ Ｐゴシック" pitchFamily="34" charset="-128"/>
                <a:cs typeface="Times New Roman" pitchFamily="18" charset="0"/>
              </a:rPr>
              <a:t>used efficiently</a:t>
            </a:r>
          </a:p>
          <a:p>
            <a:pPr marL="0" indent="0">
              <a:buFont typeface="Wingdings" pitchFamily="2" charset="2"/>
              <a:buNone/>
              <a:defRPr/>
            </a:pPr>
            <a:endParaRPr lang="en-US" altLang="en-US" dirty="0">
              <a:ea typeface="ＭＳ Ｐゴシック" pitchFamily="34" charset="-128"/>
              <a:cs typeface="Times New Roman" pitchFamily="18" charset="0"/>
            </a:endParaRPr>
          </a:p>
          <a:p>
            <a:pPr lvl="1">
              <a:defRPr/>
            </a:pPr>
            <a:r>
              <a:rPr lang="en-US" altLang="en-US" dirty="0">
                <a:cs typeface="Times New Roman" pitchFamily="18" charset="0"/>
              </a:rPr>
              <a:t>2.      where</a:t>
            </a:r>
            <a:r>
              <a:rPr lang="en-US" altLang="en-US" i="1" dirty="0">
                <a:cs typeface="Times New Roman" pitchFamily="18" charset="0"/>
              </a:rPr>
              <a:t>  </a:t>
            </a:r>
            <a:r>
              <a:rPr lang="en-US" altLang="zh-CN" b="1" i="1" dirty="0">
                <a:solidFill>
                  <a:srgbClr val="2D0EE4"/>
                </a:solidFill>
                <a:cs typeface="Times New Roman" pitchFamily="18" charset="0"/>
              </a:rPr>
              <a:t>salary</a:t>
            </a:r>
            <a:r>
              <a:rPr lang="en-US" altLang="en-US" b="1" i="1" dirty="0">
                <a:solidFill>
                  <a:srgbClr val="2D0EE4"/>
                </a:solidFill>
                <a:cs typeface="Times New Roman" pitchFamily="18" charset="0"/>
              </a:rPr>
              <a:t> =</a:t>
            </a:r>
            <a:r>
              <a:rPr lang="en-US" altLang="en-US" i="1" dirty="0">
                <a:cs typeface="Times New Roman" pitchFamily="18" charset="0"/>
              </a:rPr>
              <a:t> </a:t>
            </a:r>
            <a:r>
              <a:rPr lang="en-US" altLang="en-US" dirty="0">
                <a:cs typeface="Times New Roman" pitchFamily="18" charset="0"/>
              </a:rPr>
              <a:t>80000</a:t>
            </a:r>
          </a:p>
          <a:p>
            <a:pPr lvl="2">
              <a:defRPr/>
            </a:pPr>
            <a:r>
              <a:rPr lang="en-US" altLang="en-US" dirty="0">
                <a:ea typeface="ＭＳ Ｐゴシック" pitchFamily="34" charset="-128"/>
                <a:cs typeface="Times New Roman" pitchFamily="18" charset="0"/>
              </a:rPr>
              <a:t>the index is </a:t>
            </a:r>
            <a:r>
              <a:rPr lang="en-US" altLang="en-US" dirty="0">
                <a:solidFill>
                  <a:srgbClr val="2D0EE4"/>
                </a:solidFill>
                <a:ea typeface="ＭＳ Ｐゴシック" pitchFamily="34" charset="-128"/>
                <a:cs typeface="Times New Roman" pitchFamily="18" charset="0"/>
              </a:rPr>
              <a:t>not used for query</a:t>
            </a:r>
          </a:p>
          <a:p>
            <a:pPr marL="384175" lvl="1" indent="0">
              <a:buFont typeface="Wingdings" pitchFamily="2" charset="2"/>
              <a:buNone/>
              <a:defRPr/>
            </a:pPr>
            <a:endParaRPr lang="en-US" altLang="en-US" dirty="0">
              <a:ea typeface="ＭＳ Ｐゴシック" pitchFamily="34" charset="-128"/>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D87D9CD3-E4EC-43D3-A0AD-E67870484545}"/>
              </a:ext>
            </a:extLst>
          </p:cNvPr>
          <p:cNvSpPr>
            <a:spLocks noGrp="1"/>
          </p:cNvSpPr>
          <p:nvPr>
            <p:ph type="dt" sz="half" idx="10"/>
          </p:nvPr>
        </p:nvSpPr>
        <p:spPr/>
        <p:txBody>
          <a:bodyPr/>
          <a:lstStyle/>
          <a:p>
            <a:fld id="{7343C3E8-8719-4F83-9223-D1C588F425CD}"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6194690-8B43-4093-A741-491FA86C54AE}"/>
              </a:ext>
            </a:extLst>
          </p:cNvPr>
          <p:cNvSpPr>
            <a:spLocks noGrp="1"/>
          </p:cNvSpPr>
          <p:nvPr>
            <p:ph type="sldNum" sz="quarter" idx="12"/>
          </p:nvPr>
        </p:nvSpPr>
        <p:spPr/>
        <p:txBody>
          <a:bodyPr/>
          <a:lstStyle/>
          <a:p>
            <a:fld id="{47C4BD23-150C-4A56-8E66-9482A3FB2E80}" type="slidenum">
              <a:rPr lang="zh-CN" altLang="en-US" smtClean="0"/>
              <a:pPr/>
              <a:t>24</a:t>
            </a:fld>
            <a:endParaRPr lang="zh-CN" altLang="en-US" dirty="0"/>
          </a:p>
        </p:txBody>
      </p:sp>
    </p:spTree>
    <p:extLst>
      <p:ext uri="{BB962C8B-B14F-4D97-AF65-F5344CB8AC3E}">
        <p14:creationId xmlns:p14="http://schemas.microsoft.com/office/powerpoint/2010/main" val="2992219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46952-F15F-45BA-B1D1-60D138C24EA3}"/>
              </a:ext>
            </a:extLst>
          </p:cNvPr>
          <p:cNvSpPr>
            <a:spLocks noGrp="1"/>
          </p:cNvSpPr>
          <p:nvPr>
            <p:ph type="title"/>
          </p:nvPr>
        </p:nvSpPr>
        <p:spPr/>
        <p:txBody>
          <a:bodyPr/>
          <a:lstStyle/>
          <a:p>
            <a:r>
              <a:rPr lang="en-US" altLang="zh-CN" sz="2800" dirty="0">
                <a:cs typeface="Times New Roman" pitchFamily="18" charset="0"/>
              </a:rPr>
              <a:t>14.3/14.4 B</a:t>
            </a:r>
            <a:r>
              <a:rPr lang="en-US" altLang="zh-CN" sz="2800" baseline="30000" dirty="0">
                <a:cs typeface="Times New Roman" pitchFamily="18" charset="0"/>
              </a:rPr>
              <a:t>+</a:t>
            </a:r>
            <a:r>
              <a:rPr lang="en-US" altLang="zh-CN" sz="2800" dirty="0">
                <a:cs typeface="Times New Roman" pitchFamily="18" charset="0"/>
              </a:rPr>
              <a:t>-Tree/B-Tree Index Files</a:t>
            </a:r>
            <a:endParaRPr lang="zh-CN" altLang="en-US" dirty="0"/>
          </a:p>
        </p:txBody>
      </p:sp>
      <p:sp>
        <p:nvSpPr>
          <p:cNvPr id="3" name="内容占位符 2">
            <a:extLst>
              <a:ext uri="{FF2B5EF4-FFF2-40B4-BE49-F238E27FC236}">
                <a16:creationId xmlns:a16="http://schemas.microsoft.com/office/drawing/2014/main" id="{66A95AD8-0060-46A0-91AE-6C7B15D39EAF}"/>
              </a:ext>
            </a:extLst>
          </p:cNvPr>
          <p:cNvSpPr>
            <a:spLocks noGrp="1"/>
          </p:cNvSpPr>
          <p:nvPr>
            <p:ph idx="1"/>
          </p:nvPr>
        </p:nvSpPr>
        <p:spPr>
          <a:xfrm>
            <a:off x="198362" y="772634"/>
            <a:ext cx="11834414" cy="5805481"/>
          </a:xfrm>
        </p:spPr>
        <p:txBody>
          <a:bodyPr>
            <a:normAutofit lnSpcReduction="10000"/>
          </a:bodyPr>
          <a:lstStyle/>
          <a:p>
            <a:pPr eaLnBrk="1" hangingPunct="1"/>
            <a:r>
              <a:rPr lang="en-US" altLang="zh-CN" dirty="0"/>
              <a:t>Wikipedia</a:t>
            </a:r>
          </a:p>
          <a:p>
            <a:pPr lvl="1"/>
            <a:r>
              <a:rPr lang="en-US" altLang="zh-CN" dirty="0"/>
              <a:t>1. B tree is a self-balancing tree  data structure  that keeps data stored  and allows searches, sequential accesses, insertions, and deletions </a:t>
            </a:r>
            <a:r>
              <a:rPr lang="en-US" altLang="zh-CN" dirty="0">
                <a:solidFill>
                  <a:srgbClr val="FF0000"/>
                </a:solidFill>
              </a:rPr>
              <a:t>in logarithmic time</a:t>
            </a:r>
            <a:endParaRPr lang="en-US" altLang="zh-CN" dirty="0"/>
          </a:p>
          <a:p>
            <a:pPr lvl="1"/>
            <a:r>
              <a:rPr lang="en-US" altLang="zh-CN" dirty="0"/>
              <a:t>2. The B tree is a generalization of a binary search tree in that a node can have more than two children.</a:t>
            </a:r>
          </a:p>
          <a:p>
            <a:pPr lvl="1"/>
            <a:r>
              <a:rPr lang="en-US" altLang="zh-CN" dirty="0"/>
              <a:t>3. It is commonly used in databases and file systems</a:t>
            </a:r>
            <a:endParaRPr lang="en-US" altLang="en-US" dirty="0">
              <a:ea typeface="ＭＳ Ｐゴシック" pitchFamily="34" charset="-128"/>
              <a:cs typeface="Times New Roman" pitchFamily="18" charset="0"/>
            </a:endParaRPr>
          </a:p>
          <a:p>
            <a:pPr>
              <a:lnSpc>
                <a:spcPct val="90000"/>
              </a:lnSpc>
            </a:pPr>
            <a:r>
              <a:rPr lang="en-US" altLang="en-US" dirty="0">
                <a:ea typeface="ＭＳ Ｐゴシック" pitchFamily="34" charset="-128"/>
                <a:cs typeface="Times New Roman" pitchFamily="18" charset="0"/>
              </a:rPr>
              <a:t>B</a:t>
            </a:r>
            <a:r>
              <a:rPr lang="en-US" altLang="en-US" baseline="30000" dirty="0">
                <a:ea typeface="ＭＳ Ｐゴシック" pitchFamily="34" charset="-128"/>
                <a:cs typeface="Times New Roman" pitchFamily="18" charset="0"/>
              </a:rPr>
              <a:t>+</a:t>
            </a:r>
            <a:r>
              <a:rPr lang="en-US" altLang="en-US" dirty="0">
                <a:ea typeface="ＭＳ Ｐゴシック" pitchFamily="34" charset="-128"/>
                <a:cs typeface="Times New Roman" pitchFamily="18" charset="0"/>
              </a:rPr>
              <a:t>-tree indices are an alternative to indexed-sequential file</a:t>
            </a:r>
          </a:p>
          <a:p>
            <a:pPr>
              <a:lnSpc>
                <a:spcPct val="90000"/>
              </a:lnSpc>
            </a:pPr>
            <a:r>
              <a:rPr lang="en-US" altLang="en-US" dirty="0">
                <a:ea typeface="ＭＳ Ｐゴシック" pitchFamily="34" charset="-128"/>
                <a:cs typeface="Times New Roman" pitchFamily="18" charset="0"/>
              </a:rPr>
              <a:t>Extensively used </a:t>
            </a:r>
            <a:r>
              <a:rPr lang="en-US" altLang="zh-CN" dirty="0">
                <a:ea typeface="ＭＳ Ｐゴシック" pitchFamily="34" charset="-128"/>
                <a:cs typeface="Times New Roman" pitchFamily="18" charset="0"/>
              </a:rPr>
              <a:t>multi-level index, with a</a:t>
            </a:r>
            <a:r>
              <a:rPr lang="en-US" altLang="en-US" dirty="0">
                <a:ea typeface="ＭＳ Ｐゴシック" pitchFamily="34" charset="-128"/>
                <a:cs typeface="Times New Roman" pitchFamily="18" charset="0"/>
              </a:rPr>
              <a:t>dvantages</a:t>
            </a:r>
          </a:p>
          <a:p>
            <a:pPr lvl="1">
              <a:lnSpc>
                <a:spcPct val="90000"/>
              </a:lnSpc>
            </a:pPr>
            <a:r>
              <a:rPr lang="en-US" altLang="en-US" dirty="0">
                <a:ea typeface="ＭＳ Ｐゴシック" pitchFamily="34" charset="-128"/>
                <a:cs typeface="Times New Roman" pitchFamily="18" charset="0"/>
              </a:rPr>
              <a:t>automatically reorganizes itself with small, local, changes, in the face of insertions and deletions</a:t>
            </a:r>
          </a:p>
          <a:p>
            <a:pPr lvl="1">
              <a:lnSpc>
                <a:spcPct val="90000"/>
              </a:lnSpc>
            </a:pPr>
            <a:r>
              <a:rPr lang="en-US" altLang="en-US" dirty="0">
                <a:ea typeface="ＭＳ Ｐゴシック" pitchFamily="34" charset="-128"/>
                <a:cs typeface="Times New Roman" pitchFamily="18" charset="0"/>
              </a:rPr>
              <a:t>reorganization of entire file is not required to maintain performance</a:t>
            </a:r>
          </a:p>
          <a:p>
            <a:pPr>
              <a:lnSpc>
                <a:spcPct val="90000"/>
              </a:lnSpc>
            </a:pPr>
            <a:r>
              <a:rPr lang="en-US" altLang="zh-CN" dirty="0">
                <a:cs typeface="Times New Roman" pitchFamily="18" charset="0"/>
              </a:rPr>
              <a:t>B-tree</a:t>
            </a:r>
          </a:p>
          <a:p>
            <a:pPr lvl="1">
              <a:lnSpc>
                <a:spcPct val="90000"/>
              </a:lnSpc>
            </a:pPr>
            <a:r>
              <a:rPr lang="en-US" altLang="zh-CN" dirty="0">
                <a:cs typeface="Times New Roman" pitchFamily="18" charset="0"/>
              </a:rPr>
              <a:t>first proposed in 1970, </a:t>
            </a:r>
            <a:r>
              <a:rPr lang="en-US" altLang="zh-CN" dirty="0">
                <a:solidFill>
                  <a:srgbClr val="121212"/>
                </a:solidFill>
              </a:rPr>
              <a:t>Bayer R, </a:t>
            </a:r>
            <a:r>
              <a:rPr lang="en-US" altLang="zh-CN" dirty="0" err="1">
                <a:solidFill>
                  <a:srgbClr val="121212"/>
                </a:solidFill>
              </a:rPr>
              <a:t>Mccreight</a:t>
            </a:r>
            <a:r>
              <a:rPr lang="en-US" altLang="zh-CN" dirty="0">
                <a:solidFill>
                  <a:srgbClr val="121212"/>
                </a:solidFill>
              </a:rPr>
              <a:t> E. Organization and maintenance of large ordered indices[C]// ACM </a:t>
            </a:r>
            <a:r>
              <a:rPr lang="en-US" altLang="zh-CN" dirty="0" err="1">
                <a:solidFill>
                  <a:srgbClr val="121212"/>
                </a:solidFill>
              </a:rPr>
              <a:t>Sigfidet</a:t>
            </a:r>
            <a:r>
              <a:rPr lang="en-US" altLang="zh-CN" dirty="0">
                <a:solidFill>
                  <a:srgbClr val="121212"/>
                </a:solidFill>
              </a:rPr>
              <a:t>. ACM, 1970:107-141</a:t>
            </a:r>
          </a:p>
          <a:p>
            <a:pPr lvl="1">
              <a:lnSpc>
                <a:spcPct val="90000"/>
              </a:lnSpc>
            </a:pPr>
            <a:r>
              <a:rPr lang="en-US" altLang="zh-CN" dirty="0">
                <a:solidFill>
                  <a:srgbClr val="666666"/>
                </a:solidFill>
              </a:rPr>
              <a:t>B tree</a:t>
            </a:r>
            <a:r>
              <a:rPr lang="zh-CN" altLang="en-US" dirty="0">
                <a:solidFill>
                  <a:srgbClr val="666666"/>
                </a:solidFill>
              </a:rPr>
              <a:t>基础上演化产生了</a:t>
            </a:r>
            <a:r>
              <a:rPr lang="en-US" altLang="zh-CN" dirty="0" err="1">
                <a:solidFill>
                  <a:srgbClr val="CC0000"/>
                </a:solidFill>
              </a:rPr>
              <a:t>B+tree</a:t>
            </a:r>
            <a:endParaRPr lang="en-US" altLang="en-US" dirty="0">
              <a:cs typeface="Times New Roman" pitchFamily="18" charset="0"/>
            </a:endParaRPr>
          </a:p>
          <a:p>
            <a:pPr lvl="1">
              <a:lnSpc>
                <a:spcPct val="90000"/>
              </a:lnSpc>
            </a:pPr>
            <a:r>
              <a:rPr lang="en-US" altLang="en-US" dirty="0">
                <a:cs typeface="Times New Roman" pitchFamily="18" charset="0"/>
              </a:rPr>
              <a:t>B?: </a:t>
            </a:r>
            <a:r>
              <a:rPr lang="en-US" altLang="zh-CN" b="1" i="1" dirty="0">
                <a:cs typeface="Times New Roman" pitchFamily="18" charset="0"/>
              </a:rPr>
              <a:t>B</a:t>
            </a:r>
            <a:r>
              <a:rPr lang="en-US" altLang="en-US" dirty="0">
                <a:cs typeface="Times New Roman" pitchFamily="18" charset="0"/>
              </a:rPr>
              <a:t>alanced, </a:t>
            </a:r>
            <a:r>
              <a:rPr lang="en-US" altLang="en-US" b="1" i="1" dirty="0">
                <a:cs typeface="Times New Roman" pitchFamily="18" charset="0"/>
              </a:rPr>
              <a:t>B</a:t>
            </a:r>
            <a:r>
              <a:rPr lang="en-US" altLang="en-US" dirty="0">
                <a:cs typeface="Times New Roman" pitchFamily="18" charset="0"/>
              </a:rPr>
              <a:t>oeing,</a:t>
            </a:r>
            <a:r>
              <a:rPr lang="en-US" altLang="en-US" b="1" i="1" dirty="0">
                <a:cs typeface="Times New Roman" pitchFamily="18" charset="0"/>
              </a:rPr>
              <a:t> B</a:t>
            </a:r>
            <a:r>
              <a:rPr lang="en-US" altLang="en-US" dirty="0">
                <a:cs typeface="Times New Roman" pitchFamily="18" charset="0"/>
              </a:rPr>
              <a:t>ayer</a:t>
            </a:r>
          </a:p>
        </p:txBody>
      </p:sp>
      <p:sp>
        <p:nvSpPr>
          <p:cNvPr id="4" name="日期占位符 3">
            <a:extLst>
              <a:ext uri="{FF2B5EF4-FFF2-40B4-BE49-F238E27FC236}">
                <a16:creationId xmlns:a16="http://schemas.microsoft.com/office/drawing/2014/main" id="{2F9148BE-FAE1-4EDF-BFCF-BBACDFAF4EF7}"/>
              </a:ext>
            </a:extLst>
          </p:cNvPr>
          <p:cNvSpPr>
            <a:spLocks noGrp="1"/>
          </p:cNvSpPr>
          <p:nvPr>
            <p:ph type="dt" sz="half" idx="10"/>
          </p:nvPr>
        </p:nvSpPr>
        <p:spPr/>
        <p:txBody>
          <a:bodyPr/>
          <a:lstStyle/>
          <a:p>
            <a:fld id="{91584F66-3250-4CC9-BDB6-DA573100D327}"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EDB13D3-CD69-4AAF-B279-19244D6BB68C}"/>
              </a:ext>
            </a:extLst>
          </p:cNvPr>
          <p:cNvSpPr>
            <a:spLocks noGrp="1"/>
          </p:cNvSpPr>
          <p:nvPr>
            <p:ph type="sldNum" sz="quarter" idx="12"/>
          </p:nvPr>
        </p:nvSpPr>
        <p:spPr/>
        <p:txBody>
          <a:bodyPr/>
          <a:lstStyle/>
          <a:p>
            <a:fld id="{47C4BD23-150C-4A56-8E66-9482A3FB2E80}" type="slidenum">
              <a:rPr lang="zh-CN" altLang="en-US" smtClean="0"/>
              <a:pPr/>
              <a:t>25</a:t>
            </a:fld>
            <a:endParaRPr lang="zh-CN" altLang="en-US" dirty="0"/>
          </a:p>
        </p:txBody>
      </p:sp>
    </p:spTree>
    <p:extLst>
      <p:ext uri="{BB962C8B-B14F-4D97-AF65-F5344CB8AC3E}">
        <p14:creationId xmlns:p14="http://schemas.microsoft.com/office/powerpoint/2010/main" val="3705571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B6B369A-D927-4A9F-B57B-D71DE13A9732}"/>
              </a:ext>
            </a:extLst>
          </p:cNvPr>
          <p:cNvSpPr>
            <a:spLocks noGrp="1"/>
          </p:cNvSpPr>
          <p:nvPr>
            <p:ph type="sldNum" sz="quarter" idx="12"/>
          </p:nvPr>
        </p:nvSpPr>
        <p:spPr/>
        <p:txBody>
          <a:bodyPr/>
          <a:lstStyle/>
          <a:p>
            <a:fld id="{47C4BD23-150C-4A56-8E66-9482A3FB2E80}" type="slidenum">
              <a:rPr lang="zh-CN" altLang="en-US" smtClean="0"/>
              <a:t>26</a:t>
            </a:fld>
            <a:endParaRPr lang="zh-CN" altLang="en-US"/>
          </a:p>
        </p:txBody>
      </p:sp>
      <p:sp>
        <p:nvSpPr>
          <p:cNvPr id="4" name="日期占位符 3">
            <a:extLst>
              <a:ext uri="{FF2B5EF4-FFF2-40B4-BE49-F238E27FC236}">
                <a16:creationId xmlns:a16="http://schemas.microsoft.com/office/drawing/2014/main" id="{3F17CDE8-52DF-419B-A164-AD86B5E82C11}"/>
              </a:ext>
            </a:extLst>
          </p:cNvPr>
          <p:cNvSpPr>
            <a:spLocks noGrp="1"/>
          </p:cNvSpPr>
          <p:nvPr>
            <p:ph type="dt" sz="half" idx="10"/>
          </p:nvPr>
        </p:nvSpPr>
        <p:spPr/>
        <p:txBody>
          <a:bodyPr/>
          <a:lstStyle/>
          <a:p>
            <a:fld id="{FA50E367-929B-45ED-803E-558A0DF959AE}" type="datetime1">
              <a:rPr lang="zh-CN" altLang="en-US" smtClean="0"/>
              <a:t>2021/12/1</a:t>
            </a:fld>
            <a:endParaRPr lang="zh-CN" altLang="en-US" dirty="0"/>
          </a:p>
        </p:txBody>
      </p:sp>
      <p:sp>
        <p:nvSpPr>
          <p:cNvPr id="5" name="Rectangle 2">
            <a:extLst>
              <a:ext uri="{FF2B5EF4-FFF2-40B4-BE49-F238E27FC236}">
                <a16:creationId xmlns:a16="http://schemas.microsoft.com/office/drawing/2014/main" id="{B6E2454C-2D22-4C8F-B3FB-9EA2F8104A4D}"/>
              </a:ext>
            </a:extLst>
          </p:cNvPr>
          <p:cNvSpPr txBox="1">
            <a:spLocks noChangeArrowheads="1"/>
          </p:cNvSpPr>
          <p:nvPr/>
        </p:nvSpPr>
        <p:spPr>
          <a:xfrm>
            <a:off x="4531759" y="234684"/>
            <a:ext cx="4663675" cy="7982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dirty="0">
                <a:latin typeface="+mn-lt"/>
                <a:cs typeface="Times New Roman" pitchFamily="18" charset="0"/>
              </a:rPr>
              <a:t>B</a:t>
            </a:r>
            <a:r>
              <a:rPr lang="en-US" altLang="en-US" sz="2400" baseline="30000" dirty="0">
                <a:latin typeface="+mn-lt"/>
                <a:cs typeface="Times New Roman" pitchFamily="18" charset="0"/>
              </a:rPr>
              <a:t>+</a:t>
            </a:r>
            <a:r>
              <a:rPr lang="en-US" altLang="en-US" sz="2400" dirty="0">
                <a:latin typeface="+mn-lt"/>
                <a:cs typeface="Times New Roman" pitchFamily="18" charset="0"/>
              </a:rPr>
              <a:t>-Tree (n=4) Index Sequential File</a:t>
            </a:r>
            <a:br>
              <a:rPr lang="en-US" altLang="en-US" sz="2400" dirty="0">
                <a:latin typeface="+mn-lt"/>
                <a:cs typeface="Times New Roman" pitchFamily="18" charset="0"/>
              </a:rPr>
            </a:br>
            <a:r>
              <a:rPr lang="en-US" altLang="en-US" sz="2400" dirty="0">
                <a:solidFill>
                  <a:srgbClr val="FF0000"/>
                </a:solidFill>
                <a:latin typeface="+mn-lt"/>
                <a:cs typeface="Times New Roman" pitchFamily="18" charset="0"/>
              </a:rPr>
              <a:t>Primary</a:t>
            </a:r>
            <a:r>
              <a:rPr lang="en-US" altLang="zh-CN" sz="2400" dirty="0">
                <a:solidFill>
                  <a:srgbClr val="FF0000"/>
                </a:solidFill>
                <a:latin typeface="+mn-lt"/>
                <a:cs typeface="Times New Roman" pitchFamily="18" charset="0"/>
              </a:rPr>
              <a:t>/Clustered</a:t>
            </a:r>
            <a:r>
              <a:rPr lang="en-US" altLang="zh-CN" sz="2400" dirty="0">
                <a:latin typeface="+mn-lt"/>
                <a:cs typeface="Times New Roman" pitchFamily="18" charset="0"/>
              </a:rPr>
              <a:t> index  on </a:t>
            </a:r>
            <a:r>
              <a:rPr lang="en-US" altLang="zh-CN" sz="2400" dirty="0">
                <a:solidFill>
                  <a:srgbClr val="FF0000"/>
                </a:solidFill>
                <a:latin typeface="+mn-lt"/>
                <a:cs typeface="Times New Roman" pitchFamily="18" charset="0"/>
              </a:rPr>
              <a:t>ID</a:t>
            </a:r>
            <a:endParaRPr lang="en-US" altLang="en-US" sz="2400" dirty="0">
              <a:solidFill>
                <a:srgbClr val="FF0000"/>
              </a:solidFill>
              <a:latin typeface="+mn-lt"/>
              <a:cs typeface="Times New Roman" pitchFamily="18" charset="0"/>
            </a:endParaRPr>
          </a:p>
        </p:txBody>
      </p:sp>
      <p:pic>
        <p:nvPicPr>
          <p:cNvPr id="7" name="Picture 2">
            <a:extLst>
              <a:ext uri="{FF2B5EF4-FFF2-40B4-BE49-F238E27FC236}">
                <a16:creationId xmlns:a16="http://schemas.microsoft.com/office/drawing/2014/main" id="{6421B807-5CB5-4EC4-B7EC-11C65C0E90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2034" y="1258334"/>
            <a:ext cx="9555163" cy="538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12">
            <a:hlinkClick r:id="" action="ppaction://hlinkshowjump?jump=lastslideviewed" highlightClick="1"/>
            <a:extLst>
              <a:ext uri="{FF2B5EF4-FFF2-40B4-BE49-F238E27FC236}">
                <a16:creationId xmlns:a16="http://schemas.microsoft.com/office/drawing/2014/main" id="{1CC3E77D-FFF1-4504-89E2-09889EF6DB9A}"/>
              </a:ext>
            </a:extLst>
          </p:cNvPr>
          <p:cNvSpPr>
            <a:spLocks noChangeArrowheads="1"/>
          </p:cNvSpPr>
          <p:nvPr/>
        </p:nvSpPr>
        <p:spPr bwMode="auto">
          <a:xfrm>
            <a:off x="11672352" y="6340483"/>
            <a:ext cx="304777" cy="152392"/>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Box 1">
            <a:extLst>
              <a:ext uri="{FF2B5EF4-FFF2-40B4-BE49-F238E27FC236}">
                <a16:creationId xmlns:a16="http://schemas.microsoft.com/office/drawing/2014/main" id="{25D7C5E9-C4D7-4D6C-9D80-64EEDB964426}"/>
              </a:ext>
            </a:extLst>
          </p:cNvPr>
          <p:cNvSpPr txBox="1">
            <a:spLocks noChangeArrowheads="1"/>
          </p:cNvSpPr>
          <p:nvPr/>
        </p:nvSpPr>
        <p:spPr bwMode="auto">
          <a:xfrm>
            <a:off x="2089528" y="2986432"/>
            <a:ext cx="465158"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10101</a:t>
            </a:r>
            <a:endParaRPr lang="zh-CN" altLang="en-US" sz="800"/>
          </a:p>
        </p:txBody>
      </p:sp>
      <p:sp>
        <p:nvSpPr>
          <p:cNvPr id="10" name="TextBox 15">
            <a:extLst>
              <a:ext uri="{FF2B5EF4-FFF2-40B4-BE49-F238E27FC236}">
                <a16:creationId xmlns:a16="http://schemas.microsoft.com/office/drawing/2014/main" id="{F45D1F02-F0E9-4B70-AD13-7DF43485D125}"/>
              </a:ext>
            </a:extLst>
          </p:cNvPr>
          <p:cNvSpPr txBox="1">
            <a:spLocks noChangeArrowheads="1"/>
          </p:cNvSpPr>
          <p:nvPr/>
        </p:nvSpPr>
        <p:spPr bwMode="auto">
          <a:xfrm>
            <a:off x="2681246" y="2986432"/>
            <a:ext cx="465158"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12121</a:t>
            </a:r>
            <a:endParaRPr lang="zh-CN" altLang="en-US" sz="800"/>
          </a:p>
        </p:txBody>
      </p:sp>
      <p:sp>
        <p:nvSpPr>
          <p:cNvPr id="11" name="TextBox 16">
            <a:extLst>
              <a:ext uri="{FF2B5EF4-FFF2-40B4-BE49-F238E27FC236}">
                <a16:creationId xmlns:a16="http://schemas.microsoft.com/office/drawing/2014/main" id="{567FBB83-C7DA-4976-BC15-E8B6C0317B99}"/>
              </a:ext>
            </a:extLst>
          </p:cNvPr>
          <p:cNvSpPr txBox="1">
            <a:spLocks noChangeArrowheads="1"/>
          </p:cNvSpPr>
          <p:nvPr/>
        </p:nvSpPr>
        <p:spPr bwMode="auto">
          <a:xfrm>
            <a:off x="3259466" y="2986432"/>
            <a:ext cx="465158"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15151</a:t>
            </a:r>
            <a:endParaRPr lang="zh-CN" altLang="en-US" sz="800"/>
          </a:p>
        </p:txBody>
      </p:sp>
      <p:sp>
        <p:nvSpPr>
          <p:cNvPr id="12" name="TextBox 17">
            <a:extLst>
              <a:ext uri="{FF2B5EF4-FFF2-40B4-BE49-F238E27FC236}">
                <a16:creationId xmlns:a16="http://schemas.microsoft.com/office/drawing/2014/main" id="{479A9E57-7E74-40A8-B0CE-5D94780859B3}"/>
              </a:ext>
            </a:extLst>
          </p:cNvPr>
          <p:cNvSpPr txBox="1">
            <a:spLocks noChangeArrowheads="1"/>
          </p:cNvSpPr>
          <p:nvPr/>
        </p:nvSpPr>
        <p:spPr bwMode="auto">
          <a:xfrm>
            <a:off x="3995917" y="2986432"/>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dirty="0"/>
              <a:t>22222</a:t>
            </a:r>
            <a:endParaRPr lang="zh-CN" altLang="en-US" sz="800" dirty="0"/>
          </a:p>
        </p:txBody>
      </p:sp>
      <p:sp>
        <p:nvSpPr>
          <p:cNvPr id="13" name="TextBox 18">
            <a:extLst>
              <a:ext uri="{FF2B5EF4-FFF2-40B4-BE49-F238E27FC236}">
                <a16:creationId xmlns:a16="http://schemas.microsoft.com/office/drawing/2014/main" id="{EB3FBDC9-A845-4F01-81AF-B4FB7FB5C490}"/>
              </a:ext>
            </a:extLst>
          </p:cNvPr>
          <p:cNvSpPr txBox="1">
            <a:spLocks noChangeArrowheads="1"/>
          </p:cNvSpPr>
          <p:nvPr/>
        </p:nvSpPr>
        <p:spPr bwMode="auto">
          <a:xfrm>
            <a:off x="3665956" y="1916088"/>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dirty="0"/>
              <a:t>22222</a:t>
            </a:r>
            <a:endParaRPr lang="zh-CN" altLang="en-US" sz="800" dirty="0"/>
          </a:p>
        </p:txBody>
      </p:sp>
      <p:sp>
        <p:nvSpPr>
          <p:cNvPr id="14" name="TextBox 19">
            <a:extLst>
              <a:ext uri="{FF2B5EF4-FFF2-40B4-BE49-F238E27FC236}">
                <a16:creationId xmlns:a16="http://schemas.microsoft.com/office/drawing/2014/main" id="{35E21C0C-BC1E-4E73-B5EA-B13111AB936D}"/>
              </a:ext>
            </a:extLst>
          </p:cNvPr>
          <p:cNvSpPr txBox="1">
            <a:spLocks noChangeArrowheads="1"/>
          </p:cNvSpPr>
          <p:nvPr/>
        </p:nvSpPr>
        <p:spPr bwMode="auto">
          <a:xfrm>
            <a:off x="4618007" y="2986432"/>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32343</a:t>
            </a:r>
            <a:endParaRPr lang="zh-CN" altLang="en-US" sz="800"/>
          </a:p>
        </p:txBody>
      </p:sp>
      <p:sp>
        <p:nvSpPr>
          <p:cNvPr id="15" name="TextBox 20">
            <a:extLst>
              <a:ext uri="{FF2B5EF4-FFF2-40B4-BE49-F238E27FC236}">
                <a16:creationId xmlns:a16="http://schemas.microsoft.com/office/drawing/2014/main" id="{68652C90-6427-4D2A-A93B-EE915C3D505F}"/>
              </a:ext>
            </a:extLst>
          </p:cNvPr>
          <p:cNvSpPr txBox="1">
            <a:spLocks noChangeArrowheads="1"/>
          </p:cNvSpPr>
          <p:nvPr/>
        </p:nvSpPr>
        <p:spPr bwMode="auto">
          <a:xfrm>
            <a:off x="5833669" y="2986432"/>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33456</a:t>
            </a:r>
            <a:endParaRPr lang="zh-CN" altLang="en-US" sz="800"/>
          </a:p>
        </p:txBody>
      </p:sp>
      <p:sp>
        <p:nvSpPr>
          <p:cNvPr id="16" name="TextBox 21">
            <a:extLst>
              <a:ext uri="{FF2B5EF4-FFF2-40B4-BE49-F238E27FC236}">
                <a16:creationId xmlns:a16="http://schemas.microsoft.com/office/drawing/2014/main" id="{2FE03221-9D7A-4495-91F0-50D080D475CC}"/>
              </a:ext>
            </a:extLst>
          </p:cNvPr>
          <p:cNvSpPr txBox="1">
            <a:spLocks noChangeArrowheads="1"/>
          </p:cNvSpPr>
          <p:nvPr/>
        </p:nvSpPr>
        <p:spPr bwMode="auto">
          <a:xfrm>
            <a:off x="4245142" y="1916088"/>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33456</a:t>
            </a:r>
            <a:endParaRPr lang="zh-CN" altLang="en-US" sz="800"/>
          </a:p>
        </p:txBody>
      </p:sp>
      <p:sp>
        <p:nvSpPr>
          <p:cNvPr id="17" name="TextBox 22">
            <a:extLst>
              <a:ext uri="{FF2B5EF4-FFF2-40B4-BE49-F238E27FC236}">
                <a16:creationId xmlns:a16="http://schemas.microsoft.com/office/drawing/2014/main" id="{6300A572-45FC-4BBC-95F2-7EF44FE1CC4E}"/>
              </a:ext>
            </a:extLst>
          </p:cNvPr>
          <p:cNvSpPr txBox="1">
            <a:spLocks noChangeArrowheads="1"/>
          </p:cNvSpPr>
          <p:nvPr/>
        </p:nvSpPr>
        <p:spPr bwMode="auto">
          <a:xfrm>
            <a:off x="6409690" y="2986432"/>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45565</a:t>
            </a:r>
            <a:endParaRPr lang="zh-CN" altLang="en-US" sz="800"/>
          </a:p>
        </p:txBody>
      </p:sp>
      <p:sp>
        <p:nvSpPr>
          <p:cNvPr id="18" name="TextBox 23">
            <a:extLst>
              <a:ext uri="{FF2B5EF4-FFF2-40B4-BE49-F238E27FC236}">
                <a16:creationId xmlns:a16="http://schemas.microsoft.com/office/drawing/2014/main" id="{39DC8495-7747-4E0E-B879-C50D2A6A112A}"/>
              </a:ext>
            </a:extLst>
          </p:cNvPr>
          <p:cNvSpPr txBox="1">
            <a:spLocks noChangeArrowheads="1"/>
          </p:cNvSpPr>
          <p:nvPr/>
        </p:nvSpPr>
        <p:spPr bwMode="auto">
          <a:xfrm>
            <a:off x="6985712" y="2986114"/>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58583</a:t>
            </a:r>
            <a:endParaRPr lang="zh-CN" altLang="en-US" sz="800"/>
          </a:p>
        </p:txBody>
      </p:sp>
      <p:sp>
        <p:nvSpPr>
          <p:cNvPr id="19" name="TextBox 24">
            <a:extLst>
              <a:ext uri="{FF2B5EF4-FFF2-40B4-BE49-F238E27FC236}">
                <a16:creationId xmlns:a16="http://schemas.microsoft.com/office/drawing/2014/main" id="{C6323AA8-AF10-4D0A-9FC3-A7F1BE6D3FF1}"/>
              </a:ext>
            </a:extLst>
          </p:cNvPr>
          <p:cNvSpPr txBox="1">
            <a:spLocks noChangeArrowheads="1"/>
          </p:cNvSpPr>
          <p:nvPr/>
        </p:nvSpPr>
        <p:spPr bwMode="auto">
          <a:xfrm>
            <a:off x="7705738" y="2986114"/>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76543</a:t>
            </a:r>
            <a:endParaRPr lang="zh-CN" altLang="en-US" sz="800"/>
          </a:p>
        </p:txBody>
      </p:sp>
      <p:sp>
        <p:nvSpPr>
          <p:cNvPr id="20" name="TextBox 25">
            <a:extLst>
              <a:ext uri="{FF2B5EF4-FFF2-40B4-BE49-F238E27FC236}">
                <a16:creationId xmlns:a16="http://schemas.microsoft.com/office/drawing/2014/main" id="{1BAC939A-37C5-4747-A53B-87C5DED31C15}"/>
              </a:ext>
            </a:extLst>
          </p:cNvPr>
          <p:cNvSpPr txBox="1">
            <a:spLocks noChangeArrowheads="1"/>
          </p:cNvSpPr>
          <p:nvPr/>
        </p:nvSpPr>
        <p:spPr bwMode="auto">
          <a:xfrm>
            <a:off x="6068520" y="1258249"/>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76543</a:t>
            </a:r>
            <a:endParaRPr lang="zh-CN" altLang="en-US" sz="800"/>
          </a:p>
        </p:txBody>
      </p:sp>
      <p:sp>
        <p:nvSpPr>
          <p:cNvPr id="21" name="TextBox 26">
            <a:extLst>
              <a:ext uri="{FF2B5EF4-FFF2-40B4-BE49-F238E27FC236}">
                <a16:creationId xmlns:a16="http://schemas.microsoft.com/office/drawing/2014/main" id="{EDEE5A8F-7FD0-46C7-ADD2-EDAF6AAC5F7E}"/>
              </a:ext>
            </a:extLst>
          </p:cNvPr>
          <p:cNvSpPr txBox="1">
            <a:spLocks noChangeArrowheads="1"/>
          </p:cNvSpPr>
          <p:nvPr/>
        </p:nvSpPr>
        <p:spPr bwMode="auto">
          <a:xfrm>
            <a:off x="8353763" y="2993686"/>
            <a:ext cx="469701"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76766</a:t>
            </a:r>
            <a:endParaRPr lang="zh-CN" altLang="en-US" sz="800"/>
          </a:p>
        </p:txBody>
      </p:sp>
      <p:sp>
        <p:nvSpPr>
          <p:cNvPr id="22" name="TextBox 27">
            <a:extLst>
              <a:ext uri="{FF2B5EF4-FFF2-40B4-BE49-F238E27FC236}">
                <a16:creationId xmlns:a16="http://schemas.microsoft.com/office/drawing/2014/main" id="{90DFEC18-2D38-4053-BC97-567A7B6480D8}"/>
              </a:ext>
            </a:extLst>
          </p:cNvPr>
          <p:cNvSpPr txBox="1">
            <a:spLocks noChangeArrowheads="1"/>
          </p:cNvSpPr>
          <p:nvPr/>
        </p:nvSpPr>
        <p:spPr bwMode="auto">
          <a:xfrm>
            <a:off x="9582056" y="2986432"/>
            <a:ext cx="643775"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800"/>
              <a:t>83821    </a:t>
            </a:r>
            <a:endParaRPr lang="zh-CN" altLang="en-US" sz="800"/>
          </a:p>
        </p:txBody>
      </p:sp>
      <p:sp>
        <p:nvSpPr>
          <p:cNvPr id="23" name="TextBox 28">
            <a:extLst>
              <a:ext uri="{FF2B5EF4-FFF2-40B4-BE49-F238E27FC236}">
                <a16:creationId xmlns:a16="http://schemas.microsoft.com/office/drawing/2014/main" id="{952F52AF-F557-4E52-AFED-7A62E908CFB8}"/>
              </a:ext>
            </a:extLst>
          </p:cNvPr>
          <p:cNvSpPr txBox="1">
            <a:spLocks noChangeArrowheads="1"/>
          </p:cNvSpPr>
          <p:nvPr/>
        </p:nvSpPr>
        <p:spPr bwMode="auto">
          <a:xfrm>
            <a:off x="7383850" y="1930250"/>
            <a:ext cx="643775"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800"/>
              <a:t>83821    </a:t>
            </a:r>
            <a:endParaRPr lang="zh-CN" altLang="en-US" sz="800"/>
          </a:p>
        </p:txBody>
      </p:sp>
      <p:sp>
        <p:nvSpPr>
          <p:cNvPr id="24" name="TextBox 29">
            <a:extLst>
              <a:ext uri="{FF2B5EF4-FFF2-40B4-BE49-F238E27FC236}">
                <a16:creationId xmlns:a16="http://schemas.microsoft.com/office/drawing/2014/main" id="{FB28C09D-3D4F-4A3D-937F-7EC0477DEC5B}"/>
              </a:ext>
            </a:extLst>
          </p:cNvPr>
          <p:cNvSpPr txBox="1">
            <a:spLocks noChangeArrowheads="1"/>
          </p:cNvSpPr>
          <p:nvPr/>
        </p:nvSpPr>
        <p:spPr bwMode="auto">
          <a:xfrm>
            <a:off x="10350703" y="2983569"/>
            <a:ext cx="472659" cy="2154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800"/>
              <a:t>98345  </a:t>
            </a:r>
            <a:endParaRPr lang="zh-CN" altLang="en-US" sz="800"/>
          </a:p>
        </p:txBody>
      </p:sp>
      <p:sp>
        <p:nvSpPr>
          <p:cNvPr id="25" name="矩形 2">
            <a:extLst>
              <a:ext uri="{FF2B5EF4-FFF2-40B4-BE49-F238E27FC236}">
                <a16:creationId xmlns:a16="http://schemas.microsoft.com/office/drawing/2014/main" id="{1FE47FF9-4D3F-4D03-B35D-4C617118B642}"/>
              </a:ext>
            </a:extLst>
          </p:cNvPr>
          <p:cNvSpPr>
            <a:spLocks noChangeArrowheads="1"/>
          </p:cNvSpPr>
          <p:nvPr/>
        </p:nvSpPr>
        <p:spPr bwMode="auto">
          <a:xfrm>
            <a:off x="10830312" y="2996361"/>
            <a:ext cx="58448" cy="21601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6" name="组合 5">
            <a:extLst>
              <a:ext uri="{FF2B5EF4-FFF2-40B4-BE49-F238E27FC236}">
                <a16:creationId xmlns:a16="http://schemas.microsoft.com/office/drawing/2014/main" id="{FF47D817-A4C0-4BD9-B0C8-148A2F9064BC}"/>
              </a:ext>
            </a:extLst>
          </p:cNvPr>
          <p:cNvGrpSpPr>
            <a:grpSpLocks/>
          </p:cNvGrpSpPr>
          <p:nvPr/>
        </p:nvGrpSpPr>
        <p:grpSpPr bwMode="auto">
          <a:xfrm>
            <a:off x="2029413" y="3201864"/>
            <a:ext cx="583236" cy="657030"/>
            <a:chOff x="47383" y="3140388"/>
            <a:chExt cx="583279" cy="657066"/>
          </a:xfrm>
        </p:grpSpPr>
        <p:sp>
          <p:nvSpPr>
            <p:cNvPr id="79" name="矩形 78">
              <a:extLst>
                <a:ext uri="{FF2B5EF4-FFF2-40B4-BE49-F238E27FC236}">
                  <a16:creationId xmlns:a16="http://schemas.microsoft.com/office/drawing/2014/main" id="{590069A6-957B-4542-9A75-27FA6A7E76A0}"/>
                </a:ext>
              </a:extLst>
            </p:cNvPr>
            <p:cNvSpPr/>
            <p:nvPr/>
          </p:nvSpPr>
          <p:spPr bwMode="auto">
            <a:xfrm>
              <a:off x="55568" y="3139873"/>
              <a:ext cx="5556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80" name="矩形 79">
              <a:extLst>
                <a:ext uri="{FF2B5EF4-FFF2-40B4-BE49-F238E27FC236}">
                  <a16:creationId xmlns:a16="http://schemas.microsoft.com/office/drawing/2014/main" id="{00A2BB82-9C9B-4532-B308-9D86E466EE95}"/>
                </a:ext>
              </a:extLst>
            </p:cNvPr>
            <p:cNvSpPr/>
            <p:nvPr/>
          </p:nvSpPr>
          <p:spPr bwMode="auto">
            <a:xfrm>
              <a:off x="47629" y="3363723"/>
              <a:ext cx="574717"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81" name="矩形 80">
              <a:extLst>
                <a:ext uri="{FF2B5EF4-FFF2-40B4-BE49-F238E27FC236}">
                  <a16:creationId xmlns:a16="http://schemas.microsoft.com/office/drawing/2014/main" id="{1EC4E2F2-C42D-4321-A2D3-B347B2094ECA}"/>
                </a:ext>
              </a:extLst>
            </p:cNvPr>
            <p:cNvSpPr/>
            <p:nvPr/>
          </p:nvSpPr>
          <p:spPr bwMode="auto">
            <a:xfrm>
              <a:off x="55568" y="3581222"/>
              <a:ext cx="57471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27" name="组合 36">
            <a:extLst>
              <a:ext uri="{FF2B5EF4-FFF2-40B4-BE49-F238E27FC236}">
                <a16:creationId xmlns:a16="http://schemas.microsoft.com/office/drawing/2014/main" id="{6C05605E-5FAD-462F-8D90-8B6547053F4E}"/>
              </a:ext>
            </a:extLst>
          </p:cNvPr>
          <p:cNvGrpSpPr>
            <a:grpSpLocks/>
          </p:cNvGrpSpPr>
          <p:nvPr/>
        </p:nvGrpSpPr>
        <p:grpSpPr bwMode="auto">
          <a:xfrm>
            <a:off x="2643977" y="3212374"/>
            <a:ext cx="583236" cy="657030"/>
            <a:chOff x="47383" y="3140388"/>
            <a:chExt cx="583279" cy="657066"/>
          </a:xfrm>
        </p:grpSpPr>
        <p:sp>
          <p:nvSpPr>
            <p:cNvPr id="76" name="矩形 75">
              <a:extLst>
                <a:ext uri="{FF2B5EF4-FFF2-40B4-BE49-F238E27FC236}">
                  <a16:creationId xmlns:a16="http://schemas.microsoft.com/office/drawing/2014/main" id="{796E45BD-48D2-426B-84F2-7920D54EF499}"/>
                </a:ext>
              </a:extLst>
            </p:cNvPr>
            <p:cNvSpPr/>
            <p:nvPr/>
          </p:nvSpPr>
          <p:spPr bwMode="auto">
            <a:xfrm>
              <a:off x="55366" y="3140476"/>
              <a:ext cx="5556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77" name="矩形 76">
              <a:extLst>
                <a:ext uri="{FF2B5EF4-FFF2-40B4-BE49-F238E27FC236}">
                  <a16:creationId xmlns:a16="http://schemas.microsoft.com/office/drawing/2014/main" id="{3E41622F-A38C-4636-BDFE-1CE8308416C6}"/>
                </a:ext>
              </a:extLst>
            </p:cNvPr>
            <p:cNvSpPr/>
            <p:nvPr/>
          </p:nvSpPr>
          <p:spPr bwMode="auto">
            <a:xfrm>
              <a:off x="47428" y="3364325"/>
              <a:ext cx="574717"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78" name="矩形 77">
              <a:extLst>
                <a:ext uri="{FF2B5EF4-FFF2-40B4-BE49-F238E27FC236}">
                  <a16:creationId xmlns:a16="http://schemas.microsoft.com/office/drawing/2014/main" id="{40E416DC-18AA-4BA4-AE42-5C9F92FA7516}"/>
                </a:ext>
              </a:extLst>
            </p:cNvPr>
            <p:cNvSpPr/>
            <p:nvPr/>
          </p:nvSpPr>
          <p:spPr bwMode="auto">
            <a:xfrm>
              <a:off x="55366" y="3581825"/>
              <a:ext cx="57471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28" name="组合 40">
            <a:extLst>
              <a:ext uri="{FF2B5EF4-FFF2-40B4-BE49-F238E27FC236}">
                <a16:creationId xmlns:a16="http://schemas.microsoft.com/office/drawing/2014/main" id="{74171E13-AC11-4AB1-9DD4-61C011A15D68}"/>
              </a:ext>
            </a:extLst>
          </p:cNvPr>
          <p:cNvGrpSpPr>
            <a:grpSpLocks/>
          </p:cNvGrpSpPr>
          <p:nvPr/>
        </p:nvGrpSpPr>
        <p:grpSpPr bwMode="auto">
          <a:xfrm>
            <a:off x="3259367" y="3220848"/>
            <a:ext cx="465257" cy="657030"/>
            <a:chOff x="47383" y="3140388"/>
            <a:chExt cx="583279" cy="657066"/>
          </a:xfrm>
        </p:grpSpPr>
        <p:sp>
          <p:nvSpPr>
            <p:cNvPr id="73" name="矩形 72">
              <a:extLst>
                <a:ext uri="{FF2B5EF4-FFF2-40B4-BE49-F238E27FC236}">
                  <a16:creationId xmlns:a16="http://schemas.microsoft.com/office/drawing/2014/main" id="{416F3FE6-89CB-4A0F-9B82-0C07145A4B2D}"/>
                </a:ext>
              </a:extLst>
            </p:cNvPr>
            <p:cNvSpPr/>
            <p:nvPr/>
          </p:nvSpPr>
          <p:spPr bwMode="auto">
            <a:xfrm>
              <a:off x="56102" y="3139939"/>
              <a:ext cx="5552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74" name="矩形 73">
              <a:extLst>
                <a:ext uri="{FF2B5EF4-FFF2-40B4-BE49-F238E27FC236}">
                  <a16:creationId xmlns:a16="http://schemas.microsoft.com/office/drawing/2014/main" id="{B32E99A0-CB22-41B8-A027-0B87E0677ADA}"/>
                </a:ext>
              </a:extLst>
            </p:cNvPr>
            <p:cNvSpPr/>
            <p:nvPr/>
          </p:nvSpPr>
          <p:spPr bwMode="auto">
            <a:xfrm>
              <a:off x="48141" y="3363789"/>
              <a:ext cx="575168"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75" name="矩形 74">
              <a:extLst>
                <a:ext uri="{FF2B5EF4-FFF2-40B4-BE49-F238E27FC236}">
                  <a16:creationId xmlns:a16="http://schemas.microsoft.com/office/drawing/2014/main" id="{6CD27739-49CA-4B47-BFC7-B232EB376571}"/>
                </a:ext>
              </a:extLst>
            </p:cNvPr>
            <p:cNvSpPr/>
            <p:nvPr/>
          </p:nvSpPr>
          <p:spPr bwMode="auto">
            <a:xfrm>
              <a:off x="56102" y="3581288"/>
              <a:ext cx="575168"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29" name="组合 44">
            <a:extLst>
              <a:ext uri="{FF2B5EF4-FFF2-40B4-BE49-F238E27FC236}">
                <a16:creationId xmlns:a16="http://schemas.microsoft.com/office/drawing/2014/main" id="{0A93FF7C-9ABA-4B95-9B2A-B69196B2F29C}"/>
              </a:ext>
            </a:extLst>
          </p:cNvPr>
          <p:cNvGrpSpPr>
            <a:grpSpLocks/>
          </p:cNvGrpSpPr>
          <p:nvPr/>
        </p:nvGrpSpPr>
        <p:grpSpPr bwMode="auto">
          <a:xfrm>
            <a:off x="3988442" y="3220848"/>
            <a:ext cx="491552" cy="657030"/>
            <a:chOff x="47383" y="3140388"/>
            <a:chExt cx="583279" cy="657066"/>
          </a:xfrm>
        </p:grpSpPr>
        <p:sp>
          <p:nvSpPr>
            <p:cNvPr id="70" name="矩形 69">
              <a:extLst>
                <a:ext uri="{FF2B5EF4-FFF2-40B4-BE49-F238E27FC236}">
                  <a16:creationId xmlns:a16="http://schemas.microsoft.com/office/drawing/2014/main" id="{7AC63770-6A16-4414-B64E-AA3E73E33EAA}"/>
                </a:ext>
              </a:extLst>
            </p:cNvPr>
            <p:cNvSpPr/>
            <p:nvPr/>
          </p:nvSpPr>
          <p:spPr bwMode="auto">
            <a:xfrm>
              <a:off x="55146" y="3139939"/>
              <a:ext cx="55758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71" name="矩形 70">
              <a:extLst>
                <a:ext uri="{FF2B5EF4-FFF2-40B4-BE49-F238E27FC236}">
                  <a16:creationId xmlns:a16="http://schemas.microsoft.com/office/drawing/2014/main" id="{9E741AAB-CA8D-4EBC-88E0-D4E4AD20D642}"/>
                </a:ext>
              </a:extLst>
            </p:cNvPr>
            <p:cNvSpPr/>
            <p:nvPr/>
          </p:nvSpPr>
          <p:spPr bwMode="auto">
            <a:xfrm>
              <a:off x="47611" y="3363789"/>
              <a:ext cx="576424"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72" name="矩形 71">
              <a:extLst>
                <a:ext uri="{FF2B5EF4-FFF2-40B4-BE49-F238E27FC236}">
                  <a16:creationId xmlns:a16="http://schemas.microsoft.com/office/drawing/2014/main" id="{E3560403-6939-4B34-8FF5-950F063C5760}"/>
                </a:ext>
              </a:extLst>
            </p:cNvPr>
            <p:cNvSpPr/>
            <p:nvPr/>
          </p:nvSpPr>
          <p:spPr bwMode="auto">
            <a:xfrm>
              <a:off x="55146" y="3581288"/>
              <a:ext cx="576424"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0" name="组合 48">
            <a:extLst>
              <a:ext uri="{FF2B5EF4-FFF2-40B4-BE49-F238E27FC236}">
                <a16:creationId xmlns:a16="http://schemas.microsoft.com/office/drawing/2014/main" id="{D4829CFB-0B41-4CDB-BDFE-F7BAE0700578}"/>
              </a:ext>
            </a:extLst>
          </p:cNvPr>
          <p:cNvGrpSpPr>
            <a:grpSpLocks/>
          </p:cNvGrpSpPr>
          <p:nvPr/>
        </p:nvGrpSpPr>
        <p:grpSpPr bwMode="auto">
          <a:xfrm>
            <a:off x="4618008" y="3216000"/>
            <a:ext cx="495635" cy="657030"/>
            <a:chOff x="47383" y="3140388"/>
            <a:chExt cx="583279" cy="657066"/>
          </a:xfrm>
        </p:grpSpPr>
        <p:sp>
          <p:nvSpPr>
            <p:cNvPr id="67" name="矩形 66">
              <a:extLst>
                <a:ext uri="{FF2B5EF4-FFF2-40B4-BE49-F238E27FC236}">
                  <a16:creationId xmlns:a16="http://schemas.microsoft.com/office/drawing/2014/main" id="{C7E5E4E1-D3B6-407C-8617-B8BFFD8D9A12}"/>
                </a:ext>
              </a:extLst>
            </p:cNvPr>
            <p:cNvSpPr/>
            <p:nvPr/>
          </p:nvSpPr>
          <p:spPr bwMode="auto">
            <a:xfrm>
              <a:off x="54004" y="3140025"/>
              <a:ext cx="558598"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8" name="矩形 67">
              <a:extLst>
                <a:ext uri="{FF2B5EF4-FFF2-40B4-BE49-F238E27FC236}">
                  <a16:creationId xmlns:a16="http://schemas.microsoft.com/office/drawing/2014/main" id="{1B420D07-FD85-417B-92F8-89C7FA7E408F}"/>
                </a:ext>
              </a:extLst>
            </p:cNvPr>
            <p:cNvSpPr/>
            <p:nvPr/>
          </p:nvSpPr>
          <p:spPr bwMode="auto">
            <a:xfrm>
              <a:off x="46531" y="3363874"/>
              <a:ext cx="577281"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9" name="矩形 68">
              <a:extLst>
                <a:ext uri="{FF2B5EF4-FFF2-40B4-BE49-F238E27FC236}">
                  <a16:creationId xmlns:a16="http://schemas.microsoft.com/office/drawing/2014/main" id="{C824A95C-5A4C-4B04-B03F-044B68F7BCEF}"/>
                </a:ext>
              </a:extLst>
            </p:cNvPr>
            <p:cNvSpPr/>
            <p:nvPr/>
          </p:nvSpPr>
          <p:spPr bwMode="auto">
            <a:xfrm>
              <a:off x="54004" y="3581374"/>
              <a:ext cx="57728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1" name="组合 52">
            <a:extLst>
              <a:ext uri="{FF2B5EF4-FFF2-40B4-BE49-F238E27FC236}">
                <a16:creationId xmlns:a16="http://schemas.microsoft.com/office/drawing/2014/main" id="{9B3A7648-49D6-4537-B9B8-B6CE6B19454A}"/>
              </a:ext>
            </a:extLst>
          </p:cNvPr>
          <p:cNvGrpSpPr>
            <a:grpSpLocks/>
          </p:cNvGrpSpPr>
          <p:nvPr/>
        </p:nvGrpSpPr>
        <p:grpSpPr bwMode="auto">
          <a:xfrm>
            <a:off x="5826455" y="3216000"/>
            <a:ext cx="476916" cy="657030"/>
            <a:chOff x="47383" y="3140388"/>
            <a:chExt cx="583279" cy="657066"/>
          </a:xfrm>
        </p:grpSpPr>
        <p:sp>
          <p:nvSpPr>
            <p:cNvPr id="64" name="矩形 63">
              <a:extLst>
                <a:ext uri="{FF2B5EF4-FFF2-40B4-BE49-F238E27FC236}">
                  <a16:creationId xmlns:a16="http://schemas.microsoft.com/office/drawing/2014/main" id="{6554856D-65A5-4FDD-B2D3-A62CE1984E90}"/>
                </a:ext>
              </a:extLst>
            </p:cNvPr>
            <p:cNvSpPr/>
            <p:nvPr/>
          </p:nvSpPr>
          <p:spPr bwMode="auto">
            <a:xfrm>
              <a:off x="55766" y="3140025"/>
              <a:ext cx="555283"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5" name="矩形 64">
              <a:extLst>
                <a:ext uri="{FF2B5EF4-FFF2-40B4-BE49-F238E27FC236}">
                  <a16:creationId xmlns:a16="http://schemas.microsoft.com/office/drawing/2014/main" id="{76D1E126-248E-4809-BB6F-2A9A1814E9EF}"/>
                </a:ext>
              </a:extLst>
            </p:cNvPr>
            <p:cNvSpPr/>
            <p:nvPr/>
          </p:nvSpPr>
          <p:spPr bwMode="auto">
            <a:xfrm>
              <a:off x="47999" y="3363874"/>
              <a:ext cx="574698"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6" name="矩形 65">
              <a:extLst>
                <a:ext uri="{FF2B5EF4-FFF2-40B4-BE49-F238E27FC236}">
                  <a16:creationId xmlns:a16="http://schemas.microsoft.com/office/drawing/2014/main" id="{BA746D8C-B7C5-4E10-8C7F-9922C21135D0}"/>
                </a:ext>
              </a:extLst>
            </p:cNvPr>
            <p:cNvSpPr/>
            <p:nvPr/>
          </p:nvSpPr>
          <p:spPr bwMode="auto">
            <a:xfrm>
              <a:off x="55766" y="3581374"/>
              <a:ext cx="574698"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2" name="组合 56">
            <a:extLst>
              <a:ext uri="{FF2B5EF4-FFF2-40B4-BE49-F238E27FC236}">
                <a16:creationId xmlns:a16="http://schemas.microsoft.com/office/drawing/2014/main" id="{EEF1036C-FE16-4D7E-9E07-30F4417BF7E5}"/>
              </a:ext>
            </a:extLst>
          </p:cNvPr>
          <p:cNvGrpSpPr>
            <a:grpSpLocks/>
          </p:cNvGrpSpPr>
          <p:nvPr/>
        </p:nvGrpSpPr>
        <p:grpSpPr bwMode="auto">
          <a:xfrm>
            <a:off x="6409691" y="3209118"/>
            <a:ext cx="469701" cy="657030"/>
            <a:chOff x="47383" y="3140388"/>
            <a:chExt cx="583279" cy="657066"/>
          </a:xfrm>
        </p:grpSpPr>
        <p:sp>
          <p:nvSpPr>
            <p:cNvPr id="61" name="矩形 60">
              <a:extLst>
                <a:ext uri="{FF2B5EF4-FFF2-40B4-BE49-F238E27FC236}">
                  <a16:creationId xmlns:a16="http://schemas.microsoft.com/office/drawing/2014/main" id="{191412F1-33BA-4297-8719-18991531FB89}"/>
                </a:ext>
              </a:extLst>
            </p:cNvPr>
            <p:cNvSpPr/>
            <p:nvPr/>
          </p:nvSpPr>
          <p:spPr bwMode="auto">
            <a:xfrm>
              <a:off x="55121" y="3140557"/>
              <a:ext cx="55592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2" name="矩形 61">
              <a:extLst>
                <a:ext uri="{FF2B5EF4-FFF2-40B4-BE49-F238E27FC236}">
                  <a16:creationId xmlns:a16="http://schemas.microsoft.com/office/drawing/2014/main" id="{F8B1146A-0061-466B-B107-7A36B817766C}"/>
                </a:ext>
              </a:extLst>
            </p:cNvPr>
            <p:cNvSpPr/>
            <p:nvPr/>
          </p:nvSpPr>
          <p:spPr bwMode="auto">
            <a:xfrm>
              <a:off x="47235" y="3364406"/>
              <a:ext cx="575641"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3" name="矩形 62">
              <a:extLst>
                <a:ext uri="{FF2B5EF4-FFF2-40B4-BE49-F238E27FC236}">
                  <a16:creationId xmlns:a16="http://schemas.microsoft.com/office/drawing/2014/main" id="{41D79151-FA69-4191-AB14-B2E8B9857250}"/>
                </a:ext>
              </a:extLst>
            </p:cNvPr>
            <p:cNvSpPr/>
            <p:nvPr/>
          </p:nvSpPr>
          <p:spPr bwMode="auto">
            <a:xfrm>
              <a:off x="55121" y="3581906"/>
              <a:ext cx="57564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3" name="组合 60">
            <a:extLst>
              <a:ext uri="{FF2B5EF4-FFF2-40B4-BE49-F238E27FC236}">
                <a16:creationId xmlns:a16="http://schemas.microsoft.com/office/drawing/2014/main" id="{FE9F4818-B5C0-438F-AC6C-38C15452CFB2}"/>
              </a:ext>
            </a:extLst>
          </p:cNvPr>
          <p:cNvGrpSpPr>
            <a:grpSpLocks/>
          </p:cNvGrpSpPr>
          <p:nvPr/>
        </p:nvGrpSpPr>
        <p:grpSpPr bwMode="auto">
          <a:xfrm>
            <a:off x="6913709" y="3224475"/>
            <a:ext cx="551048" cy="657030"/>
            <a:chOff x="47383" y="3140388"/>
            <a:chExt cx="583279" cy="657066"/>
          </a:xfrm>
        </p:grpSpPr>
        <p:sp>
          <p:nvSpPr>
            <p:cNvPr id="58" name="矩形 57">
              <a:extLst>
                <a:ext uri="{FF2B5EF4-FFF2-40B4-BE49-F238E27FC236}">
                  <a16:creationId xmlns:a16="http://schemas.microsoft.com/office/drawing/2014/main" id="{1B2ED1EF-CEEA-4880-873D-864076B42839}"/>
                </a:ext>
              </a:extLst>
            </p:cNvPr>
            <p:cNvSpPr/>
            <p:nvPr/>
          </p:nvSpPr>
          <p:spPr bwMode="auto">
            <a:xfrm>
              <a:off x="54833" y="3141075"/>
              <a:ext cx="557877"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9" name="矩形 58">
              <a:extLst>
                <a:ext uri="{FF2B5EF4-FFF2-40B4-BE49-F238E27FC236}">
                  <a16:creationId xmlns:a16="http://schemas.microsoft.com/office/drawing/2014/main" id="{7C8A198E-DE82-4DC0-A57D-6CC71A7F5E43}"/>
                </a:ext>
              </a:extLst>
            </p:cNvPr>
            <p:cNvSpPr/>
            <p:nvPr/>
          </p:nvSpPr>
          <p:spPr bwMode="auto">
            <a:xfrm>
              <a:off x="48111" y="3364924"/>
              <a:ext cx="57636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60" name="矩形 59">
              <a:extLst>
                <a:ext uri="{FF2B5EF4-FFF2-40B4-BE49-F238E27FC236}">
                  <a16:creationId xmlns:a16="http://schemas.microsoft.com/office/drawing/2014/main" id="{7C3CB30F-4354-4CEC-B563-96072D5B2EF5}"/>
                </a:ext>
              </a:extLst>
            </p:cNvPr>
            <p:cNvSpPr/>
            <p:nvPr/>
          </p:nvSpPr>
          <p:spPr bwMode="auto">
            <a:xfrm>
              <a:off x="54833" y="3580836"/>
              <a:ext cx="576361"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4" name="组合 64">
            <a:extLst>
              <a:ext uri="{FF2B5EF4-FFF2-40B4-BE49-F238E27FC236}">
                <a16:creationId xmlns:a16="http://schemas.microsoft.com/office/drawing/2014/main" id="{319B8EDE-E623-4CD0-8103-8ADB9ABAFB5A}"/>
              </a:ext>
            </a:extLst>
          </p:cNvPr>
          <p:cNvGrpSpPr>
            <a:grpSpLocks/>
          </p:cNvGrpSpPr>
          <p:nvPr/>
        </p:nvGrpSpPr>
        <p:grpSpPr bwMode="auto">
          <a:xfrm>
            <a:off x="7694597" y="3209118"/>
            <a:ext cx="564135" cy="657030"/>
            <a:chOff x="47383" y="3140388"/>
            <a:chExt cx="583279" cy="657066"/>
          </a:xfrm>
        </p:grpSpPr>
        <p:sp>
          <p:nvSpPr>
            <p:cNvPr id="55" name="矩形 54">
              <a:extLst>
                <a:ext uri="{FF2B5EF4-FFF2-40B4-BE49-F238E27FC236}">
                  <a16:creationId xmlns:a16="http://schemas.microsoft.com/office/drawing/2014/main" id="{74E2FC18-DCA8-42B8-81A0-4DA77F38B869}"/>
                </a:ext>
              </a:extLst>
            </p:cNvPr>
            <p:cNvSpPr/>
            <p:nvPr/>
          </p:nvSpPr>
          <p:spPr bwMode="auto">
            <a:xfrm>
              <a:off x="53185" y="3140557"/>
              <a:ext cx="55806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6" name="矩形 55">
              <a:extLst>
                <a:ext uri="{FF2B5EF4-FFF2-40B4-BE49-F238E27FC236}">
                  <a16:creationId xmlns:a16="http://schemas.microsoft.com/office/drawing/2014/main" id="{2A69A92B-CDB7-415F-A34A-BEDDEFAE6A1B}"/>
                </a:ext>
              </a:extLst>
            </p:cNvPr>
            <p:cNvSpPr/>
            <p:nvPr/>
          </p:nvSpPr>
          <p:spPr bwMode="auto">
            <a:xfrm>
              <a:off x="46620" y="3364406"/>
              <a:ext cx="577763"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7" name="矩形 56">
              <a:extLst>
                <a:ext uri="{FF2B5EF4-FFF2-40B4-BE49-F238E27FC236}">
                  <a16:creationId xmlns:a16="http://schemas.microsoft.com/office/drawing/2014/main" id="{1061D512-DECD-42DE-B07D-46E1908FA789}"/>
                </a:ext>
              </a:extLst>
            </p:cNvPr>
            <p:cNvSpPr/>
            <p:nvPr/>
          </p:nvSpPr>
          <p:spPr bwMode="auto">
            <a:xfrm>
              <a:off x="53185" y="3581906"/>
              <a:ext cx="577763"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5" name="组合 68">
            <a:extLst>
              <a:ext uri="{FF2B5EF4-FFF2-40B4-BE49-F238E27FC236}">
                <a16:creationId xmlns:a16="http://schemas.microsoft.com/office/drawing/2014/main" id="{629B60B7-C426-4C78-832F-24E7A4404179}"/>
              </a:ext>
            </a:extLst>
          </p:cNvPr>
          <p:cNvGrpSpPr>
            <a:grpSpLocks/>
          </p:cNvGrpSpPr>
          <p:nvPr/>
        </p:nvGrpSpPr>
        <p:grpSpPr bwMode="auto">
          <a:xfrm>
            <a:off x="8353763" y="3209118"/>
            <a:ext cx="564135" cy="657030"/>
            <a:chOff x="47383" y="3140388"/>
            <a:chExt cx="583279" cy="657066"/>
          </a:xfrm>
        </p:grpSpPr>
        <p:sp>
          <p:nvSpPr>
            <p:cNvPr id="52" name="矩形 51">
              <a:extLst>
                <a:ext uri="{FF2B5EF4-FFF2-40B4-BE49-F238E27FC236}">
                  <a16:creationId xmlns:a16="http://schemas.microsoft.com/office/drawing/2014/main" id="{9B3FDB73-A1A1-4F96-9EC8-DE447AE7EBC0}"/>
                </a:ext>
              </a:extLst>
            </p:cNvPr>
            <p:cNvSpPr/>
            <p:nvPr/>
          </p:nvSpPr>
          <p:spPr bwMode="auto">
            <a:xfrm>
              <a:off x="54461" y="3140557"/>
              <a:ext cx="556426"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3" name="矩形 52">
              <a:extLst>
                <a:ext uri="{FF2B5EF4-FFF2-40B4-BE49-F238E27FC236}">
                  <a16:creationId xmlns:a16="http://schemas.microsoft.com/office/drawing/2014/main" id="{E59A30A7-4153-42D3-9373-7EEA76F7A4BF}"/>
                </a:ext>
              </a:extLst>
            </p:cNvPr>
            <p:cNvSpPr/>
            <p:nvPr/>
          </p:nvSpPr>
          <p:spPr bwMode="auto">
            <a:xfrm>
              <a:off x="47896" y="3364406"/>
              <a:ext cx="576122"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4" name="矩形 53">
              <a:extLst>
                <a:ext uri="{FF2B5EF4-FFF2-40B4-BE49-F238E27FC236}">
                  <a16:creationId xmlns:a16="http://schemas.microsoft.com/office/drawing/2014/main" id="{41C2B2A9-6616-4ABF-8187-C8A3D92D82FA}"/>
                </a:ext>
              </a:extLst>
            </p:cNvPr>
            <p:cNvSpPr/>
            <p:nvPr/>
          </p:nvSpPr>
          <p:spPr bwMode="auto">
            <a:xfrm>
              <a:off x="54461" y="3581906"/>
              <a:ext cx="576122"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6" name="组合 72">
            <a:extLst>
              <a:ext uri="{FF2B5EF4-FFF2-40B4-BE49-F238E27FC236}">
                <a16:creationId xmlns:a16="http://schemas.microsoft.com/office/drawing/2014/main" id="{93CBD2AA-3785-4F3D-98F2-BE3B76815458}"/>
              </a:ext>
            </a:extLst>
          </p:cNvPr>
          <p:cNvGrpSpPr>
            <a:grpSpLocks/>
          </p:cNvGrpSpPr>
          <p:nvPr/>
        </p:nvGrpSpPr>
        <p:grpSpPr bwMode="auto">
          <a:xfrm>
            <a:off x="9582056" y="3220848"/>
            <a:ext cx="583236" cy="657030"/>
            <a:chOff x="47383" y="3140388"/>
            <a:chExt cx="583279" cy="657066"/>
          </a:xfrm>
        </p:grpSpPr>
        <p:sp>
          <p:nvSpPr>
            <p:cNvPr id="49" name="矩形 48">
              <a:extLst>
                <a:ext uri="{FF2B5EF4-FFF2-40B4-BE49-F238E27FC236}">
                  <a16:creationId xmlns:a16="http://schemas.microsoft.com/office/drawing/2014/main" id="{94731E6A-219D-486A-94D9-BFA3F6A77AF6}"/>
                </a:ext>
              </a:extLst>
            </p:cNvPr>
            <p:cNvSpPr/>
            <p:nvPr/>
          </p:nvSpPr>
          <p:spPr bwMode="auto">
            <a:xfrm>
              <a:off x="54662" y="3139939"/>
              <a:ext cx="557254"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0" name="矩形 49">
              <a:extLst>
                <a:ext uri="{FF2B5EF4-FFF2-40B4-BE49-F238E27FC236}">
                  <a16:creationId xmlns:a16="http://schemas.microsoft.com/office/drawing/2014/main" id="{0AA72F31-D486-4FFD-A349-5BCBCE69A5D5}"/>
                </a:ext>
              </a:extLst>
            </p:cNvPr>
            <p:cNvSpPr/>
            <p:nvPr/>
          </p:nvSpPr>
          <p:spPr bwMode="auto">
            <a:xfrm>
              <a:off x="46724" y="3363789"/>
              <a:ext cx="576304" cy="217499"/>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51" name="矩形 50">
              <a:extLst>
                <a:ext uri="{FF2B5EF4-FFF2-40B4-BE49-F238E27FC236}">
                  <a16:creationId xmlns:a16="http://schemas.microsoft.com/office/drawing/2014/main" id="{7569639C-BC5E-4517-B1F1-4B86BFC491DA}"/>
                </a:ext>
              </a:extLst>
            </p:cNvPr>
            <p:cNvSpPr/>
            <p:nvPr/>
          </p:nvSpPr>
          <p:spPr bwMode="auto">
            <a:xfrm>
              <a:off x="54662" y="3581288"/>
              <a:ext cx="576305"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grpSp>
        <p:nvGrpSpPr>
          <p:cNvPr id="37" name="组合 76">
            <a:extLst>
              <a:ext uri="{FF2B5EF4-FFF2-40B4-BE49-F238E27FC236}">
                <a16:creationId xmlns:a16="http://schemas.microsoft.com/office/drawing/2014/main" id="{71F3271B-D3A3-4669-A503-E9013C5DB015}"/>
              </a:ext>
            </a:extLst>
          </p:cNvPr>
          <p:cNvGrpSpPr>
            <a:grpSpLocks/>
          </p:cNvGrpSpPr>
          <p:nvPr/>
        </p:nvGrpSpPr>
        <p:grpSpPr bwMode="auto">
          <a:xfrm>
            <a:off x="10337367" y="3209118"/>
            <a:ext cx="583236" cy="657030"/>
            <a:chOff x="47383" y="3140388"/>
            <a:chExt cx="583279" cy="657066"/>
          </a:xfrm>
        </p:grpSpPr>
        <p:sp>
          <p:nvSpPr>
            <p:cNvPr id="46" name="矩形 45">
              <a:extLst>
                <a:ext uri="{FF2B5EF4-FFF2-40B4-BE49-F238E27FC236}">
                  <a16:creationId xmlns:a16="http://schemas.microsoft.com/office/drawing/2014/main" id="{5016533F-832E-430C-A820-09FC7AF12C94}"/>
                </a:ext>
              </a:extLst>
            </p:cNvPr>
            <p:cNvSpPr/>
            <p:nvPr/>
          </p:nvSpPr>
          <p:spPr bwMode="auto">
            <a:xfrm>
              <a:off x="55001" y="3140557"/>
              <a:ext cx="557254"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47" name="矩形 46">
              <a:extLst>
                <a:ext uri="{FF2B5EF4-FFF2-40B4-BE49-F238E27FC236}">
                  <a16:creationId xmlns:a16="http://schemas.microsoft.com/office/drawing/2014/main" id="{20D04776-6E5B-447C-B6FA-79442230720B}"/>
                </a:ext>
              </a:extLst>
            </p:cNvPr>
            <p:cNvSpPr/>
            <p:nvPr/>
          </p:nvSpPr>
          <p:spPr bwMode="auto">
            <a:xfrm>
              <a:off x="47063" y="3364406"/>
              <a:ext cx="576304" cy="217500"/>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sp>
          <p:nvSpPr>
            <p:cNvPr id="48" name="矩形 47">
              <a:extLst>
                <a:ext uri="{FF2B5EF4-FFF2-40B4-BE49-F238E27FC236}">
                  <a16:creationId xmlns:a16="http://schemas.microsoft.com/office/drawing/2014/main" id="{1F4AB67A-2413-408F-AA9F-B926CF198587}"/>
                </a:ext>
              </a:extLst>
            </p:cNvPr>
            <p:cNvSpPr/>
            <p:nvPr/>
          </p:nvSpPr>
          <p:spPr bwMode="auto">
            <a:xfrm>
              <a:off x="55001" y="3581906"/>
              <a:ext cx="576305" cy="215912"/>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ea typeface="宋体" pitchFamily="2" charset="-122"/>
              </a:endParaRPr>
            </a:p>
          </p:txBody>
        </p:sp>
      </p:grpSp>
      <p:sp>
        <p:nvSpPr>
          <p:cNvPr id="38" name="矩形 7">
            <a:extLst>
              <a:ext uri="{FF2B5EF4-FFF2-40B4-BE49-F238E27FC236}">
                <a16:creationId xmlns:a16="http://schemas.microsoft.com/office/drawing/2014/main" id="{4C7C9AF9-8ECE-480C-A419-0DA81FF16ED2}"/>
              </a:ext>
            </a:extLst>
          </p:cNvPr>
          <p:cNvSpPr>
            <a:spLocks noChangeArrowheads="1"/>
          </p:cNvSpPr>
          <p:nvPr/>
        </p:nvSpPr>
        <p:spPr bwMode="auto">
          <a:xfrm>
            <a:off x="2029413" y="3953080"/>
            <a:ext cx="5820330" cy="281380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r>
              <a:rPr lang="en-US" altLang="zh-CN" dirty="0"/>
              <a:t>create table </a:t>
            </a:r>
            <a:r>
              <a:rPr lang="en-US" altLang="zh-CN" i="1" dirty="0"/>
              <a:t>instructor</a:t>
            </a:r>
          </a:p>
          <a:p>
            <a:r>
              <a:rPr lang="en-US" altLang="zh-CN" dirty="0"/>
              <a:t>       (</a:t>
            </a:r>
            <a:r>
              <a:rPr lang="en-US" altLang="zh-CN" i="1" dirty="0">
                <a:solidFill>
                  <a:srgbClr val="FF0000"/>
                </a:solidFill>
              </a:rPr>
              <a:t>ID</a:t>
            </a:r>
            <a:r>
              <a:rPr lang="en-US" altLang="zh-CN" dirty="0"/>
              <a:t> integer, </a:t>
            </a:r>
            <a:r>
              <a:rPr lang="en-US" altLang="zh-CN" dirty="0">
                <a:solidFill>
                  <a:srgbClr val="FF0000"/>
                </a:solidFill>
              </a:rPr>
              <a:t>primary key</a:t>
            </a:r>
            <a:r>
              <a:rPr lang="en-US" altLang="zh-CN" dirty="0"/>
              <a:t>;</a:t>
            </a:r>
          </a:p>
          <a:p>
            <a:r>
              <a:rPr lang="en-US" altLang="zh-CN" dirty="0"/>
              <a:t>                   …..</a:t>
            </a:r>
          </a:p>
          <a:p>
            <a:r>
              <a:rPr lang="en-US" altLang="zh-CN" dirty="0"/>
              <a:t>        )</a:t>
            </a:r>
          </a:p>
          <a:p>
            <a:r>
              <a:rPr lang="en-US" altLang="zh-CN" dirty="0"/>
              <a:t>Or: </a:t>
            </a:r>
          </a:p>
          <a:p>
            <a:r>
              <a:rPr lang="en-US" altLang="zh-CN" dirty="0"/>
              <a:t> create clustered index </a:t>
            </a:r>
            <a:r>
              <a:rPr lang="en-US" altLang="zh-CN" dirty="0" err="1"/>
              <a:t>IDIndex</a:t>
            </a:r>
            <a:r>
              <a:rPr lang="en-US" altLang="zh-CN" dirty="0"/>
              <a:t> </a:t>
            </a:r>
          </a:p>
          <a:p>
            <a:r>
              <a:rPr lang="en-US" altLang="zh-CN" dirty="0"/>
              <a:t>             on </a:t>
            </a:r>
            <a:r>
              <a:rPr lang="en-US" altLang="zh-CN" i="1" dirty="0">
                <a:solidFill>
                  <a:srgbClr val="FF0000"/>
                </a:solidFill>
              </a:rPr>
              <a:t>instructor</a:t>
            </a:r>
            <a:r>
              <a:rPr lang="en-US" altLang="zh-CN" dirty="0"/>
              <a:t>(</a:t>
            </a:r>
            <a:r>
              <a:rPr lang="en-US" altLang="zh-CN" i="1" dirty="0">
                <a:solidFill>
                  <a:srgbClr val="FF0000"/>
                </a:solidFill>
              </a:rPr>
              <a:t>ID</a:t>
            </a:r>
            <a:r>
              <a:rPr lang="en-US" altLang="zh-CN" dirty="0"/>
              <a:t>)</a:t>
            </a:r>
            <a:endParaRPr lang="zh-CN" altLang="en-US" dirty="0"/>
          </a:p>
        </p:txBody>
      </p:sp>
      <p:sp>
        <p:nvSpPr>
          <p:cNvPr id="39" name="矩形 8">
            <a:extLst>
              <a:ext uri="{FF2B5EF4-FFF2-40B4-BE49-F238E27FC236}">
                <a16:creationId xmlns:a16="http://schemas.microsoft.com/office/drawing/2014/main" id="{0AC09E37-6D7E-4C83-9029-3BF867390FDA}"/>
              </a:ext>
            </a:extLst>
          </p:cNvPr>
          <p:cNvSpPr>
            <a:spLocks noChangeArrowheads="1"/>
          </p:cNvSpPr>
          <p:nvPr/>
        </p:nvSpPr>
        <p:spPr bwMode="auto">
          <a:xfrm>
            <a:off x="3900807" y="3224475"/>
            <a:ext cx="45716" cy="770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p>
        </p:txBody>
      </p:sp>
      <p:sp>
        <p:nvSpPr>
          <p:cNvPr id="40" name="矩形 82">
            <a:extLst>
              <a:ext uri="{FF2B5EF4-FFF2-40B4-BE49-F238E27FC236}">
                <a16:creationId xmlns:a16="http://schemas.microsoft.com/office/drawing/2014/main" id="{F834887F-EE79-406F-BECA-65431CB09A56}"/>
              </a:ext>
            </a:extLst>
          </p:cNvPr>
          <p:cNvSpPr>
            <a:spLocks noChangeArrowheads="1"/>
          </p:cNvSpPr>
          <p:nvPr/>
        </p:nvSpPr>
        <p:spPr bwMode="auto">
          <a:xfrm>
            <a:off x="5780739" y="3187302"/>
            <a:ext cx="45716" cy="770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p>
        </p:txBody>
      </p:sp>
      <p:sp>
        <p:nvSpPr>
          <p:cNvPr id="41" name="矩形 83">
            <a:extLst>
              <a:ext uri="{FF2B5EF4-FFF2-40B4-BE49-F238E27FC236}">
                <a16:creationId xmlns:a16="http://schemas.microsoft.com/office/drawing/2014/main" id="{F494850B-FB8E-43F0-B519-7D25ACE093BE}"/>
              </a:ext>
            </a:extLst>
          </p:cNvPr>
          <p:cNvSpPr>
            <a:spLocks noChangeArrowheads="1"/>
          </p:cNvSpPr>
          <p:nvPr/>
        </p:nvSpPr>
        <p:spPr bwMode="auto">
          <a:xfrm>
            <a:off x="7464757" y="3293429"/>
            <a:ext cx="229840" cy="770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p>
        </p:txBody>
      </p:sp>
      <p:sp>
        <p:nvSpPr>
          <p:cNvPr id="42" name="矩形 84">
            <a:extLst>
              <a:ext uri="{FF2B5EF4-FFF2-40B4-BE49-F238E27FC236}">
                <a16:creationId xmlns:a16="http://schemas.microsoft.com/office/drawing/2014/main" id="{A5C388C7-0470-4254-B7B2-0E3EFAAFD6F3}"/>
              </a:ext>
            </a:extLst>
          </p:cNvPr>
          <p:cNvSpPr>
            <a:spLocks noChangeArrowheads="1"/>
          </p:cNvSpPr>
          <p:nvPr/>
        </p:nvSpPr>
        <p:spPr bwMode="auto">
          <a:xfrm>
            <a:off x="8258733" y="3231899"/>
            <a:ext cx="45716" cy="77001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p>
        </p:txBody>
      </p:sp>
      <p:sp>
        <p:nvSpPr>
          <p:cNvPr id="43" name="矩形 85">
            <a:extLst>
              <a:ext uri="{FF2B5EF4-FFF2-40B4-BE49-F238E27FC236}">
                <a16:creationId xmlns:a16="http://schemas.microsoft.com/office/drawing/2014/main" id="{886F6A65-B7C7-45CF-A51F-F57E2D930238}"/>
              </a:ext>
            </a:extLst>
          </p:cNvPr>
          <p:cNvSpPr>
            <a:spLocks noChangeArrowheads="1"/>
          </p:cNvSpPr>
          <p:nvPr/>
        </p:nvSpPr>
        <p:spPr bwMode="auto">
          <a:xfrm>
            <a:off x="8929784" y="3219940"/>
            <a:ext cx="652272" cy="6579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p>
        </p:txBody>
      </p:sp>
      <p:sp>
        <p:nvSpPr>
          <p:cNvPr id="44" name="矩形 86">
            <a:extLst>
              <a:ext uri="{FF2B5EF4-FFF2-40B4-BE49-F238E27FC236}">
                <a16:creationId xmlns:a16="http://schemas.microsoft.com/office/drawing/2014/main" id="{B639333E-335E-469A-8BCC-196F2B7A02F3}"/>
              </a:ext>
            </a:extLst>
          </p:cNvPr>
          <p:cNvSpPr>
            <a:spLocks noChangeArrowheads="1"/>
          </p:cNvSpPr>
          <p:nvPr/>
        </p:nvSpPr>
        <p:spPr bwMode="auto">
          <a:xfrm>
            <a:off x="10180628" y="3293429"/>
            <a:ext cx="78369" cy="62558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endParaRPr lang="zh-CN" altLang="en-US"/>
          </a:p>
        </p:txBody>
      </p:sp>
      <p:sp>
        <p:nvSpPr>
          <p:cNvPr id="45" name="TextBox 87">
            <a:extLst>
              <a:ext uri="{FF2B5EF4-FFF2-40B4-BE49-F238E27FC236}">
                <a16:creationId xmlns:a16="http://schemas.microsoft.com/office/drawing/2014/main" id="{9E90CC2E-3283-4F2A-B2CA-F1A8761779A2}"/>
              </a:ext>
            </a:extLst>
          </p:cNvPr>
          <p:cNvSpPr txBox="1">
            <a:spLocks noChangeArrowheads="1"/>
          </p:cNvSpPr>
          <p:nvPr/>
        </p:nvSpPr>
        <p:spPr bwMode="auto">
          <a:xfrm>
            <a:off x="1042689" y="1304404"/>
            <a:ext cx="3732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dirty="0">
                <a:solidFill>
                  <a:srgbClr val="FF0000"/>
                </a:solidFill>
                <a:latin typeface="+mn-lt"/>
                <a:ea typeface="微软雅黑 Light" panose="020B0502040204020203" pitchFamily="34" charset="-122"/>
              </a:rPr>
              <a:t>B</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树结果不唯一，取决于数据插入顺序</a:t>
            </a:r>
          </a:p>
        </p:txBody>
      </p:sp>
      <p:sp>
        <p:nvSpPr>
          <p:cNvPr id="82" name="TextBox 1">
            <a:extLst>
              <a:ext uri="{FF2B5EF4-FFF2-40B4-BE49-F238E27FC236}">
                <a16:creationId xmlns:a16="http://schemas.microsoft.com/office/drawing/2014/main" id="{C86E7482-6868-46CB-B26A-A0ACE86560D2}"/>
              </a:ext>
            </a:extLst>
          </p:cNvPr>
          <p:cNvSpPr txBox="1"/>
          <p:nvPr/>
        </p:nvSpPr>
        <p:spPr>
          <a:xfrm>
            <a:off x="1886969" y="482197"/>
            <a:ext cx="1917110" cy="707886"/>
          </a:xfrm>
          <a:prstGeom prst="rect">
            <a:avLst/>
          </a:prstGeom>
          <a:solidFill>
            <a:schemeClr val="accent4">
              <a:lumMod val="20000"/>
              <a:lumOff val="80000"/>
            </a:schemeClr>
          </a:solid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文件记录直接存储在叶节点</a:t>
            </a:r>
          </a:p>
        </p:txBody>
      </p:sp>
      <p:cxnSp>
        <p:nvCxnSpPr>
          <p:cNvPr id="83" name="直接箭头连接符 82">
            <a:extLst>
              <a:ext uri="{FF2B5EF4-FFF2-40B4-BE49-F238E27FC236}">
                <a16:creationId xmlns:a16="http://schemas.microsoft.com/office/drawing/2014/main" id="{F71F72CF-AF2E-4932-90AF-5B874EBC30C8}"/>
              </a:ext>
            </a:extLst>
          </p:cNvPr>
          <p:cNvCxnSpPr>
            <a:stCxn id="5" idx="1"/>
          </p:cNvCxnSpPr>
          <p:nvPr/>
        </p:nvCxnSpPr>
        <p:spPr bwMode="auto">
          <a:xfrm flipH="1">
            <a:off x="3770092" y="633788"/>
            <a:ext cx="761667" cy="291913"/>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任意多边形 2">
            <a:extLst>
              <a:ext uri="{FF2B5EF4-FFF2-40B4-BE49-F238E27FC236}">
                <a16:creationId xmlns:a16="http://schemas.microsoft.com/office/drawing/2014/main" id="{89C86763-5200-49C2-9B0E-96CE5094324B}"/>
              </a:ext>
            </a:extLst>
          </p:cNvPr>
          <p:cNvSpPr/>
          <p:nvPr/>
        </p:nvSpPr>
        <p:spPr bwMode="auto">
          <a:xfrm>
            <a:off x="6377112" y="2931538"/>
            <a:ext cx="525294" cy="305697"/>
          </a:xfrm>
          <a:custGeom>
            <a:avLst/>
            <a:gdLst>
              <a:gd name="connsiteX0" fmla="*/ 64852 w 525294"/>
              <a:gd name="connsiteY0" fmla="*/ 150055 h 305697"/>
              <a:gd name="connsiteX1" fmla="*/ 97277 w 525294"/>
              <a:gd name="connsiteY1" fmla="*/ 143570 h 305697"/>
              <a:gd name="connsiteX2" fmla="*/ 110247 w 525294"/>
              <a:gd name="connsiteY2" fmla="*/ 117629 h 305697"/>
              <a:gd name="connsiteX3" fmla="*/ 129703 w 525294"/>
              <a:gd name="connsiteY3" fmla="*/ 91689 h 305697"/>
              <a:gd name="connsiteX4" fmla="*/ 175098 w 525294"/>
              <a:gd name="connsiteY4" fmla="*/ 33323 h 305697"/>
              <a:gd name="connsiteX5" fmla="*/ 265890 w 525294"/>
              <a:gd name="connsiteY5" fmla="*/ 7382 h 305697"/>
              <a:gd name="connsiteX6" fmla="*/ 291830 w 525294"/>
              <a:gd name="connsiteY6" fmla="*/ 897 h 305697"/>
              <a:gd name="connsiteX7" fmla="*/ 440988 w 525294"/>
              <a:gd name="connsiteY7" fmla="*/ 20353 h 305697"/>
              <a:gd name="connsiteX8" fmla="*/ 486383 w 525294"/>
              <a:gd name="connsiteY8" fmla="*/ 46293 h 305697"/>
              <a:gd name="connsiteX9" fmla="*/ 518809 w 525294"/>
              <a:gd name="connsiteY9" fmla="*/ 78719 h 305697"/>
              <a:gd name="connsiteX10" fmla="*/ 525294 w 525294"/>
              <a:gd name="connsiteY10" fmla="*/ 98174 h 305697"/>
              <a:gd name="connsiteX11" fmla="*/ 518809 w 525294"/>
              <a:gd name="connsiteY11" fmla="*/ 208421 h 305697"/>
              <a:gd name="connsiteX12" fmla="*/ 505839 w 525294"/>
              <a:gd name="connsiteY12" fmla="*/ 227876 h 305697"/>
              <a:gd name="connsiteX13" fmla="*/ 460443 w 525294"/>
              <a:gd name="connsiteY13" fmla="*/ 266787 h 305697"/>
              <a:gd name="connsiteX14" fmla="*/ 415047 w 525294"/>
              <a:gd name="connsiteY14" fmla="*/ 279757 h 305697"/>
              <a:gd name="connsiteX15" fmla="*/ 395592 w 525294"/>
              <a:gd name="connsiteY15" fmla="*/ 292727 h 305697"/>
              <a:gd name="connsiteX16" fmla="*/ 298315 w 525294"/>
              <a:gd name="connsiteY16" fmla="*/ 305697 h 305697"/>
              <a:gd name="connsiteX17" fmla="*/ 181583 w 525294"/>
              <a:gd name="connsiteY17" fmla="*/ 286242 h 305697"/>
              <a:gd name="connsiteX18" fmla="*/ 116732 w 525294"/>
              <a:gd name="connsiteY18" fmla="*/ 266787 h 305697"/>
              <a:gd name="connsiteX19" fmla="*/ 64852 w 525294"/>
              <a:gd name="connsiteY19" fmla="*/ 227876 h 305697"/>
              <a:gd name="connsiteX20" fmla="*/ 51881 w 525294"/>
              <a:gd name="connsiteY20" fmla="*/ 214906 h 305697"/>
              <a:gd name="connsiteX21" fmla="*/ 32426 w 525294"/>
              <a:gd name="connsiteY21" fmla="*/ 208421 h 305697"/>
              <a:gd name="connsiteX22" fmla="*/ 19456 w 525294"/>
              <a:gd name="connsiteY22" fmla="*/ 188965 h 305697"/>
              <a:gd name="connsiteX23" fmla="*/ 0 w 525294"/>
              <a:gd name="connsiteY23" fmla="*/ 175995 h 305697"/>
              <a:gd name="connsiteX24" fmla="*/ 6486 w 525294"/>
              <a:gd name="connsiteY24" fmla="*/ 143570 h 305697"/>
              <a:gd name="connsiteX25" fmla="*/ 64852 w 525294"/>
              <a:gd name="connsiteY25" fmla="*/ 124114 h 305697"/>
              <a:gd name="connsiteX26" fmla="*/ 97277 w 525294"/>
              <a:gd name="connsiteY26" fmla="*/ 91689 h 30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5294" h="305697">
                <a:moveTo>
                  <a:pt x="64852" y="150055"/>
                </a:moveTo>
                <a:cubicBezTo>
                  <a:pt x="75660" y="147893"/>
                  <a:pt x="88308" y="149977"/>
                  <a:pt x="97277" y="143570"/>
                </a:cubicBezTo>
                <a:cubicBezTo>
                  <a:pt x="105144" y="137951"/>
                  <a:pt x="105123" y="125827"/>
                  <a:pt x="110247" y="117629"/>
                </a:cubicBezTo>
                <a:cubicBezTo>
                  <a:pt x="115976" y="108463"/>
                  <a:pt x="123505" y="100544"/>
                  <a:pt x="129703" y="91689"/>
                </a:cubicBezTo>
                <a:cubicBezTo>
                  <a:pt x="136898" y="81411"/>
                  <a:pt x="158642" y="42465"/>
                  <a:pt x="175098" y="33323"/>
                </a:cubicBezTo>
                <a:cubicBezTo>
                  <a:pt x="190319" y="24867"/>
                  <a:pt x="253683" y="10434"/>
                  <a:pt x="265890" y="7382"/>
                </a:cubicBezTo>
                <a:lnTo>
                  <a:pt x="291830" y="897"/>
                </a:lnTo>
                <a:cubicBezTo>
                  <a:pt x="485591" y="10585"/>
                  <a:pt x="375382" y="-17137"/>
                  <a:pt x="440988" y="20353"/>
                </a:cubicBezTo>
                <a:cubicBezTo>
                  <a:pt x="458236" y="30209"/>
                  <a:pt x="471512" y="33281"/>
                  <a:pt x="486383" y="46293"/>
                </a:cubicBezTo>
                <a:cubicBezTo>
                  <a:pt x="497887" y="56359"/>
                  <a:pt x="518809" y="78719"/>
                  <a:pt x="518809" y="78719"/>
                </a:cubicBezTo>
                <a:cubicBezTo>
                  <a:pt x="520971" y="85204"/>
                  <a:pt x="525294" y="91338"/>
                  <a:pt x="525294" y="98174"/>
                </a:cubicBezTo>
                <a:cubicBezTo>
                  <a:pt x="525294" y="134987"/>
                  <a:pt x="524270" y="172016"/>
                  <a:pt x="518809" y="208421"/>
                </a:cubicBezTo>
                <a:cubicBezTo>
                  <a:pt x="517653" y="216129"/>
                  <a:pt x="510911" y="221958"/>
                  <a:pt x="505839" y="227876"/>
                </a:cubicBezTo>
                <a:cubicBezTo>
                  <a:pt x="493875" y="241834"/>
                  <a:pt x="477651" y="258183"/>
                  <a:pt x="460443" y="266787"/>
                </a:cubicBezTo>
                <a:cubicBezTo>
                  <a:pt x="451140" y="271439"/>
                  <a:pt x="423358" y="277679"/>
                  <a:pt x="415047" y="279757"/>
                </a:cubicBezTo>
                <a:cubicBezTo>
                  <a:pt x="408562" y="284080"/>
                  <a:pt x="403057" y="290487"/>
                  <a:pt x="395592" y="292727"/>
                </a:cubicBezTo>
                <a:cubicBezTo>
                  <a:pt x="389199" y="294645"/>
                  <a:pt x="301221" y="305334"/>
                  <a:pt x="298315" y="305697"/>
                </a:cubicBezTo>
                <a:cubicBezTo>
                  <a:pt x="266019" y="301660"/>
                  <a:pt x="211081" y="296075"/>
                  <a:pt x="181583" y="286242"/>
                </a:cubicBezTo>
                <a:cubicBezTo>
                  <a:pt x="134217" y="270453"/>
                  <a:pt x="155936" y="276588"/>
                  <a:pt x="116732" y="266787"/>
                </a:cubicBezTo>
                <a:cubicBezTo>
                  <a:pt x="79473" y="229527"/>
                  <a:pt x="98808" y="239195"/>
                  <a:pt x="64852" y="227876"/>
                </a:cubicBezTo>
                <a:cubicBezTo>
                  <a:pt x="60528" y="223553"/>
                  <a:pt x="57124" y="218052"/>
                  <a:pt x="51881" y="214906"/>
                </a:cubicBezTo>
                <a:cubicBezTo>
                  <a:pt x="46019" y="211389"/>
                  <a:pt x="37764" y="212691"/>
                  <a:pt x="32426" y="208421"/>
                </a:cubicBezTo>
                <a:cubicBezTo>
                  <a:pt x="26340" y="203552"/>
                  <a:pt x="24967" y="194476"/>
                  <a:pt x="19456" y="188965"/>
                </a:cubicBezTo>
                <a:cubicBezTo>
                  <a:pt x="13945" y="183454"/>
                  <a:pt x="6485" y="180318"/>
                  <a:pt x="0" y="175995"/>
                </a:cubicBezTo>
                <a:cubicBezTo>
                  <a:pt x="2162" y="165187"/>
                  <a:pt x="2144" y="153701"/>
                  <a:pt x="6486" y="143570"/>
                </a:cubicBezTo>
                <a:cubicBezTo>
                  <a:pt x="15792" y="121857"/>
                  <a:pt x="49584" y="126295"/>
                  <a:pt x="64852" y="124114"/>
                </a:cubicBezTo>
                <a:lnTo>
                  <a:pt x="97277" y="91689"/>
                </a:lnTo>
              </a:path>
            </a:pathLst>
          </a:custGeom>
          <a:no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86" name="TextBox 7">
            <a:extLst>
              <a:ext uri="{FF2B5EF4-FFF2-40B4-BE49-F238E27FC236}">
                <a16:creationId xmlns:a16="http://schemas.microsoft.com/office/drawing/2014/main" id="{AE6BDE42-C31D-4406-9A15-1386EDFB9D7C}"/>
              </a:ext>
            </a:extLst>
          </p:cNvPr>
          <p:cNvSpPr txBox="1">
            <a:spLocks noChangeArrowheads="1"/>
          </p:cNvSpPr>
          <p:nvPr/>
        </p:nvSpPr>
        <p:spPr bwMode="auto">
          <a:xfrm>
            <a:off x="9952078" y="365125"/>
            <a:ext cx="1938337"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dirty="0">
                <a:latin typeface="+mn-lt"/>
                <a:cs typeface="Times New Roman" pitchFamily="18" charset="0"/>
              </a:rPr>
              <a:t>n:  degree or branching factor </a:t>
            </a:r>
            <a:endParaRPr lang="zh-CN" altLang="en-US" sz="2000" dirty="0">
              <a:latin typeface="+mn-lt"/>
              <a:cs typeface="Times New Roman" pitchFamily="18" charset="0"/>
            </a:endParaRPr>
          </a:p>
        </p:txBody>
      </p:sp>
    </p:spTree>
    <p:extLst>
      <p:ext uri="{BB962C8B-B14F-4D97-AF65-F5344CB8AC3E}">
        <p14:creationId xmlns:p14="http://schemas.microsoft.com/office/powerpoint/2010/main" val="89389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DB45C2-2AF7-4063-B374-E5991CEC7225}"/>
              </a:ext>
            </a:extLst>
          </p:cNvPr>
          <p:cNvSpPr>
            <a:spLocks noGrp="1"/>
          </p:cNvSpPr>
          <p:nvPr>
            <p:ph type="sldNum" sz="quarter" idx="12"/>
          </p:nvPr>
        </p:nvSpPr>
        <p:spPr/>
        <p:txBody>
          <a:bodyPr/>
          <a:lstStyle/>
          <a:p>
            <a:fld id="{47C4BD23-150C-4A56-8E66-9482A3FB2E80}" type="slidenum">
              <a:rPr lang="zh-CN" altLang="en-US" smtClean="0"/>
              <a:t>27</a:t>
            </a:fld>
            <a:endParaRPr lang="zh-CN" altLang="en-US"/>
          </a:p>
        </p:txBody>
      </p:sp>
      <p:sp>
        <p:nvSpPr>
          <p:cNvPr id="4" name="日期占位符 3">
            <a:extLst>
              <a:ext uri="{FF2B5EF4-FFF2-40B4-BE49-F238E27FC236}">
                <a16:creationId xmlns:a16="http://schemas.microsoft.com/office/drawing/2014/main" id="{E02B16EB-D30D-4B7A-9F69-2BA4F1F6D870}"/>
              </a:ext>
            </a:extLst>
          </p:cNvPr>
          <p:cNvSpPr>
            <a:spLocks noGrp="1"/>
          </p:cNvSpPr>
          <p:nvPr>
            <p:ph type="dt" sz="half" idx="10"/>
          </p:nvPr>
        </p:nvSpPr>
        <p:spPr/>
        <p:txBody>
          <a:bodyPr/>
          <a:lstStyle/>
          <a:p>
            <a:fld id="{79C3363B-AB5F-4987-8670-A3F8F8AAA2BC}" type="datetime1">
              <a:rPr lang="zh-CN" altLang="en-US" smtClean="0"/>
              <a:t>2021/12/1</a:t>
            </a:fld>
            <a:endParaRPr lang="zh-CN" altLang="en-US" dirty="0"/>
          </a:p>
        </p:txBody>
      </p:sp>
      <p:sp>
        <p:nvSpPr>
          <p:cNvPr id="5" name="Rectangle 2">
            <a:extLst>
              <a:ext uri="{FF2B5EF4-FFF2-40B4-BE49-F238E27FC236}">
                <a16:creationId xmlns:a16="http://schemas.microsoft.com/office/drawing/2014/main" id="{7E4B104D-89E5-4DC9-96CF-7C98917EB0D9}"/>
              </a:ext>
            </a:extLst>
          </p:cNvPr>
          <p:cNvSpPr txBox="1">
            <a:spLocks noChangeArrowheads="1"/>
          </p:cNvSpPr>
          <p:nvPr/>
        </p:nvSpPr>
        <p:spPr>
          <a:xfrm>
            <a:off x="3768839" y="330865"/>
            <a:ext cx="5650422" cy="7080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dirty="0">
                <a:latin typeface="+mn-lt"/>
                <a:cs typeface="Times New Roman" pitchFamily="18" charset="0"/>
              </a:rPr>
              <a:t>B</a:t>
            </a:r>
            <a:r>
              <a:rPr lang="en-US" altLang="en-US" sz="2400" baseline="30000" dirty="0">
                <a:latin typeface="+mn-lt"/>
                <a:cs typeface="Times New Roman" pitchFamily="18" charset="0"/>
              </a:rPr>
              <a:t>+</a:t>
            </a:r>
            <a:r>
              <a:rPr lang="en-US" altLang="en-US" sz="2400" dirty="0">
                <a:latin typeface="+mn-lt"/>
                <a:cs typeface="Times New Roman" pitchFamily="18" charset="0"/>
              </a:rPr>
              <a:t>-Tree (</a:t>
            </a:r>
            <a:r>
              <a:rPr lang="en-US" altLang="en-US" sz="2400" i="1" dirty="0">
                <a:latin typeface="+mn-lt"/>
                <a:cs typeface="Times New Roman" pitchFamily="18" charset="0"/>
              </a:rPr>
              <a:t>n</a:t>
            </a:r>
            <a:r>
              <a:rPr lang="en-US" altLang="en-US" sz="2400" dirty="0">
                <a:latin typeface="+mn-lt"/>
                <a:cs typeface="Times New Roman" pitchFamily="18" charset="0"/>
              </a:rPr>
              <a:t>=4)</a:t>
            </a:r>
            <a:br>
              <a:rPr lang="en-US" altLang="en-US" sz="2400" dirty="0">
                <a:latin typeface="+mn-lt"/>
                <a:cs typeface="Times New Roman" pitchFamily="18" charset="0"/>
              </a:rPr>
            </a:br>
            <a:r>
              <a:rPr lang="en-US" altLang="zh-CN" sz="2400" dirty="0">
                <a:solidFill>
                  <a:srgbClr val="FF0000"/>
                </a:solidFill>
                <a:latin typeface="+mn-lt"/>
                <a:cs typeface="Times New Roman" pitchFamily="18" charset="0"/>
              </a:rPr>
              <a:t>secondary/</a:t>
            </a:r>
            <a:r>
              <a:rPr lang="en-US" altLang="zh-CN" sz="2400" dirty="0" err="1">
                <a:solidFill>
                  <a:srgbClr val="FF0000"/>
                </a:solidFill>
                <a:latin typeface="+mn-lt"/>
                <a:cs typeface="Times New Roman" pitchFamily="18" charset="0"/>
              </a:rPr>
              <a:t>nonclustered</a:t>
            </a:r>
            <a:r>
              <a:rPr lang="en-US" altLang="zh-CN" sz="2400" dirty="0">
                <a:solidFill>
                  <a:srgbClr val="FF0000"/>
                </a:solidFill>
                <a:latin typeface="+mn-lt"/>
                <a:cs typeface="Times New Roman" pitchFamily="18" charset="0"/>
              </a:rPr>
              <a:t> </a:t>
            </a:r>
            <a:r>
              <a:rPr lang="en-US" altLang="zh-CN" sz="2400" dirty="0">
                <a:latin typeface="+mn-lt"/>
                <a:cs typeface="Times New Roman" pitchFamily="18" charset="0"/>
              </a:rPr>
              <a:t>index on </a:t>
            </a:r>
            <a:r>
              <a:rPr lang="en-US" altLang="zh-CN" sz="2400" i="1" dirty="0">
                <a:solidFill>
                  <a:srgbClr val="FF0000"/>
                </a:solidFill>
                <a:latin typeface="+mn-lt"/>
                <a:cs typeface="Times New Roman" pitchFamily="18" charset="0"/>
              </a:rPr>
              <a:t>name</a:t>
            </a:r>
            <a:endParaRPr lang="en-US" altLang="en-US" sz="2400" i="1" dirty="0">
              <a:solidFill>
                <a:srgbClr val="FF0000"/>
              </a:solidFill>
              <a:latin typeface="+mn-lt"/>
              <a:cs typeface="Times New Roman" pitchFamily="18" charset="0"/>
            </a:endParaRPr>
          </a:p>
        </p:txBody>
      </p:sp>
      <p:pic>
        <p:nvPicPr>
          <p:cNvPr id="6" name="Picture 2">
            <a:extLst>
              <a:ext uri="{FF2B5EF4-FFF2-40B4-BE49-F238E27FC236}">
                <a16:creationId xmlns:a16="http://schemas.microsoft.com/office/drawing/2014/main" id="{B680084D-DA7F-4EDE-9594-A5CC882B3B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6975" y="1616344"/>
            <a:ext cx="88265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8">
            <a:extLst>
              <a:ext uri="{FF2B5EF4-FFF2-40B4-BE49-F238E27FC236}">
                <a16:creationId xmlns:a16="http://schemas.microsoft.com/office/drawing/2014/main" id="{3702A14C-AD56-46B4-91F6-FC268B1FACA7}"/>
              </a:ext>
            </a:extLst>
          </p:cNvPr>
          <p:cNvSpPr txBox="1">
            <a:spLocks noChangeArrowheads="1"/>
          </p:cNvSpPr>
          <p:nvPr/>
        </p:nvSpPr>
        <p:spPr bwMode="auto">
          <a:xfrm>
            <a:off x="6881388" y="3929331"/>
            <a:ext cx="3816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i="1" dirty="0">
                <a:latin typeface="+mn-lt"/>
              </a:rPr>
              <a:t>instructor(ID,  </a:t>
            </a:r>
            <a:r>
              <a:rPr lang="en-US" altLang="zh-CN" sz="1800" i="1" dirty="0">
                <a:solidFill>
                  <a:srgbClr val="FF0000"/>
                </a:solidFill>
                <a:latin typeface="+mn-lt"/>
              </a:rPr>
              <a:t>name</a:t>
            </a:r>
            <a:r>
              <a:rPr lang="en-US" altLang="zh-CN" sz="1600" i="1" dirty="0">
                <a:solidFill>
                  <a:srgbClr val="FF0000"/>
                </a:solidFill>
                <a:latin typeface="+mn-lt"/>
              </a:rPr>
              <a:t>,    </a:t>
            </a:r>
            <a:r>
              <a:rPr lang="en-US" altLang="zh-CN" sz="1600" i="1" dirty="0" err="1">
                <a:latin typeface="+mn-lt"/>
              </a:rPr>
              <a:t>dept_name</a:t>
            </a:r>
            <a:r>
              <a:rPr lang="en-US" altLang="zh-CN" sz="1600" i="1" dirty="0">
                <a:latin typeface="+mn-lt"/>
              </a:rPr>
              <a:t>, salary)</a:t>
            </a:r>
            <a:endParaRPr lang="zh-CN" altLang="en-US" sz="1600" i="1" dirty="0">
              <a:latin typeface="+mn-lt"/>
            </a:endParaRPr>
          </a:p>
        </p:txBody>
      </p:sp>
      <p:sp>
        <p:nvSpPr>
          <p:cNvPr id="8" name="TextBox 1">
            <a:extLst>
              <a:ext uri="{FF2B5EF4-FFF2-40B4-BE49-F238E27FC236}">
                <a16:creationId xmlns:a16="http://schemas.microsoft.com/office/drawing/2014/main" id="{3150196E-02A4-4423-A5AE-6FAF5C64D2EC}"/>
              </a:ext>
            </a:extLst>
          </p:cNvPr>
          <p:cNvSpPr txBox="1">
            <a:spLocks noChangeArrowheads="1"/>
          </p:cNvSpPr>
          <p:nvPr/>
        </p:nvSpPr>
        <p:spPr bwMode="auto">
          <a:xfrm>
            <a:off x="9932086" y="3646756"/>
            <a:ext cx="1017587"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400" dirty="0"/>
              <a:t>12 records</a:t>
            </a:r>
            <a:endParaRPr lang="zh-CN" altLang="en-US" sz="1400" dirty="0"/>
          </a:p>
        </p:txBody>
      </p:sp>
      <p:cxnSp>
        <p:nvCxnSpPr>
          <p:cNvPr id="9" name="直接箭头连接符 4">
            <a:extLst>
              <a:ext uri="{FF2B5EF4-FFF2-40B4-BE49-F238E27FC236}">
                <a16:creationId xmlns:a16="http://schemas.microsoft.com/office/drawing/2014/main" id="{C14975B9-205F-4ED4-882F-213EE0124AF7}"/>
              </a:ext>
            </a:extLst>
          </p:cNvPr>
          <p:cNvCxnSpPr>
            <a:cxnSpLocks noChangeShapeType="1"/>
          </p:cNvCxnSpPr>
          <p:nvPr/>
        </p:nvCxnSpPr>
        <p:spPr bwMode="auto">
          <a:xfrm>
            <a:off x="7535438" y="4157931"/>
            <a:ext cx="0" cy="2663825"/>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7">
            <a:extLst>
              <a:ext uri="{FF2B5EF4-FFF2-40B4-BE49-F238E27FC236}">
                <a16:creationId xmlns:a16="http://schemas.microsoft.com/office/drawing/2014/main" id="{3B4159E5-24ED-49E5-B892-51DD347055A4}"/>
              </a:ext>
            </a:extLst>
          </p:cNvPr>
          <p:cNvSpPr txBox="1">
            <a:spLocks noChangeArrowheads="1"/>
          </p:cNvSpPr>
          <p:nvPr/>
        </p:nvSpPr>
        <p:spPr bwMode="auto">
          <a:xfrm>
            <a:off x="9980505" y="451913"/>
            <a:ext cx="1938337"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dirty="0">
                <a:latin typeface="+mn-lt"/>
                <a:cs typeface="Times New Roman" pitchFamily="18" charset="0"/>
              </a:rPr>
              <a:t>n:  degree or branching factor </a:t>
            </a:r>
            <a:endParaRPr lang="zh-CN" altLang="en-US" sz="2000" dirty="0">
              <a:latin typeface="+mn-lt"/>
              <a:cs typeface="Times New Roman" pitchFamily="18" charset="0"/>
            </a:endParaRPr>
          </a:p>
        </p:txBody>
      </p:sp>
      <p:sp>
        <p:nvSpPr>
          <p:cNvPr id="12" name="AutoShape 12">
            <a:hlinkClick r:id="" action="ppaction://hlinkshowjump?jump=lastslideviewed" highlightClick="1"/>
            <a:extLst>
              <a:ext uri="{FF2B5EF4-FFF2-40B4-BE49-F238E27FC236}">
                <a16:creationId xmlns:a16="http://schemas.microsoft.com/office/drawing/2014/main" id="{8F595909-79BC-422A-AADE-F75A4E50FC75}"/>
              </a:ext>
            </a:extLst>
          </p:cNvPr>
          <p:cNvSpPr>
            <a:spLocks noChangeArrowheads="1"/>
          </p:cNvSpPr>
          <p:nvPr/>
        </p:nvSpPr>
        <p:spPr bwMode="auto">
          <a:xfrm>
            <a:off x="11614042" y="623775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Box 1">
            <a:extLst>
              <a:ext uri="{FF2B5EF4-FFF2-40B4-BE49-F238E27FC236}">
                <a16:creationId xmlns:a16="http://schemas.microsoft.com/office/drawing/2014/main" id="{F5CE1C3E-7120-41DD-987C-59B882410054}"/>
              </a:ext>
            </a:extLst>
          </p:cNvPr>
          <p:cNvSpPr txBox="1">
            <a:spLocks noChangeArrowheads="1"/>
          </p:cNvSpPr>
          <p:nvPr/>
        </p:nvSpPr>
        <p:spPr bwMode="auto">
          <a:xfrm>
            <a:off x="4162000" y="2429144"/>
            <a:ext cx="351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b="1">
                <a:solidFill>
                  <a:srgbClr val="C00000"/>
                </a:solidFill>
                <a:latin typeface="+mn-lt"/>
              </a:rPr>
              <a:t>k</a:t>
            </a:r>
            <a:r>
              <a:rPr lang="en-US" altLang="zh-CN" sz="1600" b="1" baseline="-25000">
                <a:solidFill>
                  <a:srgbClr val="C00000"/>
                </a:solidFill>
                <a:latin typeface="+mn-lt"/>
              </a:rPr>
              <a:t>2</a:t>
            </a:r>
            <a:endParaRPr lang="zh-CN" altLang="en-US" sz="1600" b="1" baseline="-25000">
              <a:solidFill>
                <a:srgbClr val="C00000"/>
              </a:solidFill>
              <a:latin typeface="+mn-lt"/>
            </a:endParaRPr>
          </a:p>
        </p:txBody>
      </p:sp>
      <p:sp>
        <p:nvSpPr>
          <p:cNvPr id="14" name="矩形 2">
            <a:extLst>
              <a:ext uri="{FF2B5EF4-FFF2-40B4-BE49-F238E27FC236}">
                <a16:creationId xmlns:a16="http://schemas.microsoft.com/office/drawing/2014/main" id="{BDB52009-4352-4372-A10B-8D8596DBDAE8}"/>
              </a:ext>
            </a:extLst>
          </p:cNvPr>
          <p:cNvSpPr>
            <a:spLocks noChangeArrowheads="1"/>
          </p:cNvSpPr>
          <p:nvPr/>
        </p:nvSpPr>
        <p:spPr bwMode="auto">
          <a:xfrm>
            <a:off x="3600025" y="2429144"/>
            <a:ext cx="346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FF0000"/>
                </a:solidFill>
              </a:rPr>
              <a:t>k</a:t>
            </a:r>
            <a:r>
              <a:rPr lang="en-US" altLang="zh-CN" sz="1600" baseline="-25000">
                <a:solidFill>
                  <a:srgbClr val="FF0000"/>
                </a:solidFill>
              </a:rPr>
              <a:t>1</a:t>
            </a:r>
            <a:endParaRPr lang="zh-CN" altLang="en-US" sz="1600" baseline="-25000">
              <a:solidFill>
                <a:srgbClr val="FF0000"/>
              </a:solidFill>
            </a:endParaRPr>
          </a:p>
        </p:txBody>
      </p:sp>
      <p:sp>
        <p:nvSpPr>
          <p:cNvPr id="15" name="矩形 11">
            <a:extLst>
              <a:ext uri="{FF2B5EF4-FFF2-40B4-BE49-F238E27FC236}">
                <a16:creationId xmlns:a16="http://schemas.microsoft.com/office/drawing/2014/main" id="{273F1007-4B1C-462E-BAB5-93390CCD7A20}"/>
              </a:ext>
            </a:extLst>
          </p:cNvPr>
          <p:cNvSpPr>
            <a:spLocks noChangeArrowheads="1"/>
          </p:cNvSpPr>
          <p:nvPr/>
        </p:nvSpPr>
        <p:spPr bwMode="auto">
          <a:xfrm>
            <a:off x="2345900" y="2735531"/>
            <a:ext cx="359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FF0000"/>
                </a:solidFill>
              </a:rPr>
              <a:t>P</a:t>
            </a:r>
            <a:r>
              <a:rPr lang="en-US" altLang="zh-CN" sz="1600" baseline="-25000">
                <a:solidFill>
                  <a:srgbClr val="FF0000"/>
                </a:solidFill>
              </a:rPr>
              <a:t>1</a:t>
            </a:r>
            <a:endParaRPr lang="zh-CN" altLang="en-US" sz="1600" baseline="-25000">
              <a:solidFill>
                <a:srgbClr val="FF0000"/>
              </a:solidFill>
            </a:endParaRPr>
          </a:p>
        </p:txBody>
      </p:sp>
      <p:sp>
        <p:nvSpPr>
          <p:cNvPr id="16" name="矩形 12">
            <a:extLst>
              <a:ext uri="{FF2B5EF4-FFF2-40B4-BE49-F238E27FC236}">
                <a16:creationId xmlns:a16="http://schemas.microsoft.com/office/drawing/2014/main" id="{B239888A-2896-4A77-8C30-27CE867259B9}"/>
              </a:ext>
            </a:extLst>
          </p:cNvPr>
          <p:cNvSpPr>
            <a:spLocks noChangeArrowheads="1"/>
          </p:cNvSpPr>
          <p:nvPr/>
        </p:nvSpPr>
        <p:spPr bwMode="auto">
          <a:xfrm>
            <a:off x="3754013" y="2789506"/>
            <a:ext cx="359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FF0000"/>
                </a:solidFill>
              </a:rPr>
              <a:t>P</a:t>
            </a:r>
            <a:r>
              <a:rPr lang="en-US" altLang="zh-CN" sz="1600" baseline="-25000">
                <a:solidFill>
                  <a:srgbClr val="FF0000"/>
                </a:solidFill>
              </a:rPr>
              <a:t>2</a:t>
            </a:r>
            <a:endParaRPr lang="zh-CN" altLang="en-US" sz="1600" baseline="-25000">
              <a:solidFill>
                <a:srgbClr val="FF0000"/>
              </a:solidFill>
            </a:endParaRPr>
          </a:p>
        </p:txBody>
      </p:sp>
      <p:sp>
        <p:nvSpPr>
          <p:cNvPr id="17" name="矩形 13">
            <a:extLst>
              <a:ext uri="{FF2B5EF4-FFF2-40B4-BE49-F238E27FC236}">
                <a16:creationId xmlns:a16="http://schemas.microsoft.com/office/drawing/2014/main" id="{25AC14C1-CE6E-45A7-96F7-24CC3820C562}"/>
              </a:ext>
            </a:extLst>
          </p:cNvPr>
          <p:cNvSpPr>
            <a:spLocks noChangeArrowheads="1"/>
          </p:cNvSpPr>
          <p:nvPr/>
        </p:nvSpPr>
        <p:spPr bwMode="auto">
          <a:xfrm>
            <a:off x="5441525" y="2779981"/>
            <a:ext cx="359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FF0000"/>
                </a:solidFill>
              </a:rPr>
              <a:t>P</a:t>
            </a:r>
            <a:r>
              <a:rPr lang="en-US" altLang="zh-CN" sz="1600" baseline="-25000">
                <a:solidFill>
                  <a:srgbClr val="FF0000"/>
                </a:solidFill>
              </a:rPr>
              <a:t>3</a:t>
            </a:r>
            <a:endParaRPr lang="zh-CN" altLang="en-US" sz="1600" baseline="-25000">
              <a:solidFill>
                <a:srgbClr val="FF0000"/>
              </a:solidFill>
            </a:endParaRPr>
          </a:p>
        </p:txBody>
      </p:sp>
      <p:sp>
        <p:nvSpPr>
          <p:cNvPr id="19" name="TextBox 15">
            <a:extLst>
              <a:ext uri="{FF2B5EF4-FFF2-40B4-BE49-F238E27FC236}">
                <a16:creationId xmlns:a16="http://schemas.microsoft.com/office/drawing/2014/main" id="{825153D6-18DA-449D-8F93-FD68CCF014B3}"/>
              </a:ext>
            </a:extLst>
          </p:cNvPr>
          <p:cNvSpPr txBox="1"/>
          <p:nvPr/>
        </p:nvSpPr>
        <p:spPr>
          <a:xfrm>
            <a:off x="4618985" y="1132950"/>
            <a:ext cx="4139729" cy="400110"/>
          </a:xfrm>
          <a:prstGeom prst="rect">
            <a:avLst/>
          </a:prstGeom>
          <a:solidFill>
            <a:schemeClr val="accent4">
              <a:lumMod val="20000"/>
              <a:lumOff val="80000"/>
            </a:schemeClr>
          </a:solid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叶节点存储指向文件记录的指针</a:t>
            </a:r>
          </a:p>
        </p:txBody>
      </p:sp>
      <p:sp>
        <p:nvSpPr>
          <p:cNvPr id="20" name="任意多边形 16">
            <a:extLst>
              <a:ext uri="{FF2B5EF4-FFF2-40B4-BE49-F238E27FC236}">
                <a16:creationId xmlns:a16="http://schemas.microsoft.com/office/drawing/2014/main" id="{D68D9F6A-7B13-435F-AA83-52B39884A2ED}"/>
              </a:ext>
            </a:extLst>
          </p:cNvPr>
          <p:cNvSpPr/>
          <p:nvPr/>
        </p:nvSpPr>
        <p:spPr bwMode="auto">
          <a:xfrm>
            <a:off x="6594050" y="3135476"/>
            <a:ext cx="525294" cy="305697"/>
          </a:xfrm>
          <a:custGeom>
            <a:avLst/>
            <a:gdLst>
              <a:gd name="connsiteX0" fmla="*/ 64852 w 525294"/>
              <a:gd name="connsiteY0" fmla="*/ 150055 h 305697"/>
              <a:gd name="connsiteX1" fmla="*/ 97277 w 525294"/>
              <a:gd name="connsiteY1" fmla="*/ 143570 h 305697"/>
              <a:gd name="connsiteX2" fmla="*/ 110247 w 525294"/>
              <a:gd name="connsiteY2" fmla="*/ 117629 h 305697"/>
              <a:gd name="connsiteX3" fmla="*/ 129703 w 525294"/>
              <a:gd name="connsiteY3" fmla="*/ 91689 h 305697"/>
              <a:gd name="connsiteX4" fmla="*/ 175098 w 525294"/>
              <a:gd name="connsiteY4" fmla="*/ 33323 h 305697"/>
              <a:gd name="connsiteX5" fmla="*/ 265890 w 525294"/>
              <a:gd name="connsiteY5" fmla="*/ 7382 h 305697"/>
              <a:gd name="connsiteX6" fmla="*/ 291830 w 525294"/>
              <a:gd name="connsiteY6" fmla="*/ 897 h 305697"/>
              <a:gd name="connsiteX7" fmla="*/ 440988 w 525294"/>
              <a:gd name="connsiteY7" fmla="*/ 20353 h 305697"/>
              <a:gd name="connsiteX8" fmla="*/ 486383 w 525294"/>
              <a:gd name="connsiteY8" fmla="*/ 46293 h 305697"/>
              <a:gd name="connsiteX9" fmla="*/ 518809 w 525294"/>
              <a:gd name="connsiteY9" fmla="*/ 78719 h 305697"/>
              <a:gd name="connsiteX10" fmla="*/ 525294 w 525294"/>
              <a:gd name="connsiteY10" fmla="*/ 98174 h 305697"/>
              <a:gd name="connsiteX11" fmla="*/ 518809 w 525294"/>
              <a:gd name="connsiteY11" fmla="*/ 208421 h 305697"/>
              <a:gd name="connsiteX12" fmla="*/ 505839 w 525294"/>
              <a:gd name="connsiteY12" fmla="*/ 227876 h 305697"/>
              <a:gd name="connsiteX13" fmla="*/ 460443 w 525294"/>
              <a:gd name="connsiteY13" fmla="*/ 266787 h 305697"/>
              <a:gd name="connsiteX14" fmla="*/ 415047 w 525294"/>
              <a:gd name="connsiteY14" fmla="*/ 279757 h 305697"/>
              <a:gd name="connsiteX15" fmla="*/ 395592 w 525294"/>
              <a:gd name="connsiteY15" fmla="*/ 292727 h 305697"/>
              <a:gd name="connsiteX16" fmla="*/ 298315 w 525294"/>
              <a:gd name="connsiteY16" fmla="*/ 305697 h 305697"/>
              <a:gd name="connsiteX17" fmla="*/ 181583 w 525294"/>
              <a:gd name="connsiteY17" fmla="*/ 286242 h 305697"/>
              <a:gd name="connsiteX18" fmla="*/ 116732 w 525294"/>
              <a:gd name="connsiteY18" fmla="*/ 266787 h 305697"/>
              <a:gd name="connsiteX19" fmla="*/ 64852 w 525294"/>
              <a:gd name="connsiteY19" fmla="*/ 227876 h 305697"/>
              <a:gd name="connsiteX20" fmla="*/ 51881 w 525294"/>
              <a:gd name="connsiteY20" fmla="*/ 214906 h 305697"/>
              <a:gd name="connsiteX21" fmla="*/ 32426 w 525294"/>
              <a:gd name="connsiteY21" fmla="*/ 208421 h 305697"/>
              <a:gd name="connsiteX22" fmla="*/ 19456 w 525294"/>
              <a:gd name="connsiteY22" fmla="*/ 188965 h 305697"/>
              <a:gd name="connsiteX23" fmla="*/ 0 w 525294"/>
              <a:gd name="connsiteY23" fmla="*/ 175995 h 305697"/>
              <a:gd name="connsiteX24" fmla="*/ 6486 w 525294"/>
              <a:gd name="connsiteY24" fmla="*/ 143570 h 305697"/>
              <a:gd name="connsiteX25" fmla="*/ 64852 w 525294"/>
              <a:gd name="connsiteY25" fmla="*/ 124114 h 305697"/>
              <a:gd name="connsiteX26" fmla="*/ 97277 w 525294"/>
              <a:gd name="connsiteY26" fmla="*/ 91689 h 30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5294" h="305697">
                <a:moveTo>
                  <a:pt x="64852" y="150055"/>
                </a:moveTo>
                <a:cubicBezTo>
                  <a:pt x="75660" y="147893"/>
                  <a:pt x="88308" y="149977"/>
                  <a:pt x="97277" y="143570"/>
                </a:cubicBezTo>
                <a:cubicBezTo>
                  <a:pt x="105144" y="137951"/>
                  <a:pt x="105123" y="125827"/>
                  <a:pt x="110247" y="117629"/>
                </a:cubicBezTo>
                <a:cubicBezTo>
                  <a:pt x="115976" y="108463"/>
                  <a:pt x="123505" y="100544"/>
                  <a:pt x="129703" y="91689"/>
                </a:cubicBezTo>
                <a:cubicBezTo>
                  <a:pt x="136898" y="81411"/>
                  <a:pt x="158642" y="42465"/>
                  <a:pt x="175098" y="33323"/>
                </a:cubicBezTo>
                <a:cubicBezTo>
                  <a:pt x="190319" y="24867"/>
                  <a:pt x="253683" y="10434"/>
                  <a:pt x="265890" y="7382"/>
                </a:cubicBezTo>
                <a:lnTo>
                  <a:pt x="291830" y="897"/>
                </a:lnTo>
                <a:cubicBezTo>
                  <a:pt x="485591" y="10585"/>
                  <a:pt x="375382" y="-17137"/>
                  <a:pt x="440988" y="20353"/>
                </a:cubicBezTo>
                <a:cubicBezTo>
                  <a:pt x="458236" y="30209"/>
                  <a:pt x="471512" y="33281"/>
                  <a:pt x="486383" y="46293"/>
                </a:cubicBezTo>
                <a:cubicBezTo>
                  <a:pt x="497887" y="56359"/>
                  <a:pt x="518809" y="78719"/>
                  <a:pt x="518809" y="78719"/>
                </a:cubicBezTo>
                <a:cubicBezTo>
                  <a:pt x="520971" y="85204"/>
                  <a:pt x="525294" y="91338"/>
                  <a:pt x="525294" y="98174"/>
                </a:cubicBezTo>
                <a:cubicBezTo>
                  <a:pt x="525294" y="134987"/>
                  <a:pt x="524270" y="172016"/>
                  <a:pt x="518809" y="208421"/>
                </a:cubicBezTo>
                <a:cubicBezTo>
                  <a:pt x="517653" y="216129"/>
                  <a:pt x="510911" y="221958"/>
                  <a:pt x="505839" y="227876"/>
                </a:cubicBezTo>
                <a:cubicBezTo>
                  <a:pt x="493875" y="241834"/>
                  <a:pt x="477651" y="258183"/>
                  <a:pt x="460443" y="266787"/>
                </a:cubicBezTo>
                <a:cubicBezTo>
                  <a:pt x="451140" y="271439"/>
                  <a:pt x="423358" y="277679"/>
                  <a:pt x="415047" y="279757"/>
                </a:cubicBezTo>
                <a:cubicBezTo>
                  <a:pt x="408562" y="284080"/>
                  <a:pt x="403057" y="290487"/>
                  <a:pt x="395592" y="292727"/>
                </a:cubicBezTo>
                <a:cubicBezTo>
                  <a:pt x="389199" y="294645"/>
                  <a:pt x="301221" y="305334"/>
                  <a:pt x="298315" y="305697"/>
                </a:cubicBezTo>
                <a:cubicBezTo>
                  <a:pt x="266019" y="301660"/>
                  <a:pt x="211081" y="296075"/>
                  <a:pt x="181583" y="286242"/>
                </a:cubicBezTo>
                <a:cubicBezTo>
                  <a:pt x="134217" y="270453"/>
                  <a:pt x="155936" y="276588"/>
                  <a:pt x="116732" y="266787"/>
                </a:cubicBezTo>
                <a:cubicBezTo>
                  <a:pt x="79473" y="229527"/>
                  <a:pt x="98808" y="239195"/>
                  <a:pt x="64852" y="227876"/>
                </a:cubicBezTo>
                <a:cubicBezTo>
                  <a:pt x="60528" y="223553"/>
                  <a:pt x="57124" y="218052"/>
                  <a:pt x="51881" y="214906"/>
                </a:cubicBezTo>
                <a:cubicBezTo>
                  <a:pt x="46019" y="211389"/>
                  <a:pt x="37764" y="212691"/>
                  <a:pt x="32426" y="208421"/>
                </a:cubicBezTo>
                <a:cubicBezTo>
                  <a:pt x="26340" y="203552"/>
                  <a:pt x="24967" y="194476"/>
                  <a:pt x="19456" y="188965"/>
                </a:cubicBezTo>
                <a:cubicBezTo>
                  <a:pt x="13945" y="183454"/>
                  <a:pt x="6485" y="180318"/>
                  <a:pt x="0" y="175995"/>
                </a:cubicBezTo>
                <a:cubicBezTo>
                  <a:pt x="2162" y="165187"/>
                  <a:pt x="2144" y="153701"/>
                  <a:pt x="6486" y="143570"/>
                </a:cubicBezTo>
                <a:cubicBezTo>
                  <a:pt x="15792" y="121857"/>
                  <a:pt x="49584" y="126295"/>
                  <a:pt x="64852" y="124114"/>
                </a:cubicBezTo>
                <a:lnTo>
                  <a:pt x="97277" y="91689"/>
                </a:lnTo>
              </a:path>
            </a:pathLst>
          </a:custGeom>
          <a:noFill/>
          <a:ln w="952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21" name="TextBox 87">
            <a:extLst>
              <a:ext uri="{FF2B5EF4-FFF2-40B4-BE49-F238E27FC236}">
                <a16:creationId xmlns:a16="http://schemas.microsoft.com/office/drawing/2014/main" id="{6CC73EDB-5633-4B9E-B99A-8BF04D371248}"/>
              </a:ext>
            </a:extLst>
          </p:cNvPr>
          <p:cNvSpPr txBox="1">
            <a:spLocks noChangeArrowheads="1"/>
          </p:cNvSpPr>
          <p:nvPr/>
        </p:nvSpPr>
        <p:spPr bwMode="auto">
          <a:xfrm>
            <a:off x="173457" y="1020615"/>
            <a:ext cx="3732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dirty="0">
                <a:solidFill>
                  <a:srgbClr val="FF0000"/>
                </a:solidFill>
                <a:latin typeface="+mn-lt"/>
                <a:ea typeface="微软雅黑 Light" panose="020B0502040204020203" pitchFamily="34" charset="-122"/>
              </a:rPr>
              <a:t>B</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树结果不唯一，取决于数据插入顺序</a:t>
            </a:r>
          </a:p>
        </p:txBody>
      </p:sp>
    </p:spTree>
    <p:extLst>
      <p:ext uri="{BB962C8B-B14F-4D97-AF65-F5344CB8AC3E}">
        <p14:creationId xmlns:p14="http://schemas.microsoft.com/office/powerpoint/2010/main" val="311186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3F63C-D235-44DC-9CDD-616145F11398}"/>
              </a:ext>
            </a:extLst>
          </p:cNvPr>
          <p:cNvSpPr>
            <a:spLocks noGrp="1"/>
          </p:cNvSpPr>
          <p:nvPr>
            <p:ph type="title"/>
          </p:nvPr>
        </p:nvSpPr>
        <p:spPr/>
        <p:txBody>
          <a:bodyPr>
            <a:normAutofit/>
          </a:bodyPr>
          <a:lstStyle/>
          <a:p>
            <a:r>
              <a:rPr lang="en-US" altLang="en-US" sz="2800" dirty="0">
                <a:ea typeface="ＭＳ Ｐゴシック" pitchFamily="34" charset="-128"/>
                <a:cs typeface="Times New Roman" pitchFamily="18" charset="0"/>
              </a:rPr>
              <a:t>B</a:t>
            </a:r>
            <a:r>
              <a:rPr lang="en-US" altLang="en-US" sz="2800" baseline="30000" dirty="0">
                <a:ea typeface="ＭＳ Ｐゴシック" pitchFamily="34" charset="-128"/>
                <a:cs typeface="Times New Roman" pitchFamily="18" charset="0"/>
              </a:rPr>
              <a:t>+</a:t>
            </a:r>
            <a:r>
              <a:rPr lang="en-US" altLang="en-US" sz="2800" dirty="0">
                <a:ea typeface="ＭＳ Ｐゴシック" pitchFamily="34" charset="-128"/>
                <a:cs typeface="Times New Roman" pitchFamily="18" charset="0"/>
              </a:rPr>
              <a:t>-tree Properties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102158-7B5C-4840-A9DE-533C81EED490}"/>
                  </a:ext>
                </a:extLst>
              </p:cNvPr>
              <p:cNvSpPr>
                <a:spLocks noGrp="1"/>
              </p:cNvSpPr>
              <p:nvPr>
                <p:ph idx="1"/>
              </p:nvPr>
            </p:nvSpPr>
            <p:spPr/>
            <p:txBody>
              <a:bodyPr/>
              <a:lstStyle/>
              <a:p>
                <a:r>
                  <a:rPr lang="en-US" altLang="en-US" sz="2400" dirty="0">
                    <a:ea typeface="ＭＳ Ｐゴシック" pitchFamily="34" charset="-128"/>
                    <a:cs typeface="Times New Roman" pitchFamily="18" charset="0"/>
                  </a:rPr>
                  <a:t>B</a:t>
                </a:r>
                <a:r>
                  <a:rPr lang="en-US" altLang="en-US" sz="2400" baseline="30000" dirty="0">
                    <a:ea typeface="ＭＳ Ｐゴシック" pitchFamily="34" charset="-128"/>
                    <a:cs typeface="Times New Roman" pitchFamily="18" charset="0"/>
                  </a:rPr>
                  <a:t>+</a:t>
                </a:r>
                <a:r>
                  <a:rPr lang="en-US" altLang="en-US" sz="2400" dirty="0">
                    <a:ea typeface="ＭＳ Ｐゴシック" pitchFamily="34" charset="-128"/>
                    <a:cs typeface="Times New Roman" pitchFamily="18" charset="0"/>
                  </a:rPr>
                  <a:t>-tree is a rooted tree satisfying the following properties</a:t>
                </a:r>
                <a:endParaRPr lang="en-US" altLang="en-US" dirty="0">
                  <a:cs typeface="Times New Roman" pitchFamily="18" charset="0"/>
                </a:endParaRPr>
              </a:p>
              <a:p>
                <a:r>
                  <a:rPr lang="en-US" altLang="en-US" dirty="0">
                    <a:cs typeface="Times New Roman" pitchFamily="18" charset="0"/>
                  </a:rPr>
                  <a:t>All paths from root to leaf are of the same length</a:t>
                </a:r>
              </a:p>
              <a:p>
                <a:pPr lvl="1"/>
                <a:r>
                  <a:rPr lang="en-US" altLang="en-US" dirty="0">
                    <a:cs typeface="Times New Roman" pitchFamily="18" charset="0"/>
                  </a:rPr>
                  <a:t>balanced tree</a:t>
                </a:r>
              </a:p>
              <a:p>
                <a:r>
                  <a:rPr lang="en-US" altLang="en-US" dirty="0">
                    <a:cs typeface="Times New Roman" pitchFamily="18" charset="0"/>
                  </a:rPr>
                  <a:t>Each node that is not a root or a leaf has between </a:t>
                </a:r>
                <a:r>
                  <a:rPr lang="en-US" altLang="en-US" dirty="0">
                    <a:cs typeface="Times New Roman" pitchFamily="18" charset="0"/>
                    <a:sym typeface="Symbol" pitchFamily="18" charset="2"/>
                  </a:rPr>
                  <a:t></a:t>
                </a:r>
                <a:r>
                  <a:rPr lang="en-US" altLang="en-US" dirty="0">
                    <a:cs typeface="Times New Roman" pitchFamily="18" charset="0"/>
                  </a:rPr>
                  <a:t>n/2</a:t>
                </a:r>
                <a:r>
                  <a:rPr lang="en-US" altLang="en-US" dirty="0">
                    <a:cs typeface="Times New Roman" pitchFamily="18" charset="0"/>
                    <a:sym typeface="Symbol" pitchFamily="18" charset="2"/>
                  </a:rPr>
                  <a:t></a:t>
                </a:r>
                <a:r>
                  <a:rPr lang="en-US" altLang="en-US" dirty="0">
                    <a:cs typeface="Times New Roman" pitchFamily="18" charset="0"/>
                  </a:rPr>
                  <a:t> and n children, where n is fixed for a particular tree, e.g. n=4</a:t>
                </a:r>
              </a:p>
              <a:p>
                <a:r>
                  <a:rPr lang="en-US" altLang="en-US" dirty="0">
                    <a:cs typeface="Times New Roman" pitchFamily="18" charset="0"/>
                  </a:rPr>
                  <a:t>A leaf node has between </a:t>
                </a:r>
                <a:r>
                  <a:rPr lang="en-US" altLang="en-US" dirty="0">
                    <a:cs typeface="Times New Roman" pitchFamily="18" charset="0"/>
                    <a:sym typeface="Symbol" pitchFamily="18" charset="2"/>
                  </a:rPr>
                  <a:t></a:t>
                </a:r>
                <a:r>
                  <a:rPr lang="en-US" altLang="en-US" dirty="0">
                    <a:cs typeface="Times New Roman" pitchFamily="18" charset="0"/>
                  </a:rPr>
                  <a:t>(n–1)/2</a:t>
                </a:r>
                <a:r>
                  <a:rPr lang="en-US" altLang="en-US" dirty="0">
                    <a:cs typeface="Times New Roman" pitchFamily="18" charset="0"/>
                    <a:sym typeface="Symbol" pitchFamily="18" charset="2"/>
                  </a:rPr>
                  <a:t></a:t>
                </a:r>
                <a:r>
                  <a:rPr lang="en-US" altLang="en-US" dirty="0">
                    <a:cs typeface="Times New Roman" pitchFamily="18" charset="0"/>
                  </a:rPr>
                  <a:t> and n–1 search key values, e.g. n=4, 2</a:t>
                </a:r>
                <a14:m>
                  <m:oMath xmlns:m="http://schemas.openxmlformats.org/officeDocument/2006/math">
                    <m:r>
                      <a:rPr lang="en-US" altLang="en-US" i="0" smtClean="0">
                        <a:latin typeface="Cambria Math" panose="02040503050406030204" pitchFamily="18" charset="0"/>
                        <a:ea typeface="Cambria Math"/>
                      </a:rPr>
                      <m:t>~</m:t>
                    </m:r>
                  </m:oMath>
                </a14:m>
                <a:r>
                  <a:rPr lang="en-US" altLang="en-US" dirty="0">
                    <a:cs typeface="Times New Roman" pitchFamily="18" charset="0"/>
                  </a:rPr>
                  <a:t>3 values</a:t>
                </a:r>
              </a:p>
              <a:p>
                <a:r>
                  <a:rPr lang="en-US" altLang="en-US" dirty="0">
                    <a:cs typeface="Times New Roman" pitchFamily="18" charset="0"/>
                  </a:rPr>
                  <a:t>Special cases: </a:t>
                </a:r>
              </a:p>
              <a:p>
                <a:pPr lvl="1"/>
                <a:r>
                  <a:rPr lang="en-US" altLang="en-US" dirty="0">
                    <a:ea typeface="ＭＳ Ｐゴシック" pitchFamily="34" charset="-128"/>
                    <a:cs typeface="Times New Roman" pitchFamily="18" charset="0"/>
                  </a:rPr>
                  <a:t>If the root is not a leaf, it has at least 2 children.</a:t>
                </a:r>
              </a:p>
              <a:p>
                <a:pPr lvl="1"/>
                <a:r>
                  <a:rPr lang="en-US" altLang="en-US" dirty="0">
                    <a:ea typeface="ＭＳ Ｐゴシック" pitchFamily="34" charset="-128"/>
                    <a:cs typeface="Times New Roman" pitchFamily="18" charset="0"/>
                  </a:rPr>
                  <a:t>If the root is a leaf (that is, there are no other nodes in the tree), it can have between 0 and (n–1) values.</a:t>
                </a:r>
              </a:p>
              <a:p>
                <a:endParaRPr lang="zh-CN" altLang="en-US" dirty="0"/>
              </a:p>
            </p:txBody>
          </p:sp>
        </mc:Choice>
        <mc:Fallback xmlns="">
          <p:sp>
            <p:nvSpPr>
              <p:cNvPr id="3" name="内容占位符 2">
                <a:extLst>
                  <a:ext uri="{FF2B5EF4-FFF2-40B4-BE49-F238E27FC236}">
                    <a16:creationId xmlns:a16="http://schemas.microsoft.com/office/drawing/2014/main" id="{65102158-7B5C-4840-A9DE-533C81EED490}"/>
                  </a:ext>
                </a:extLst>
              </p:cNvPr>
              <p:cNvSpPr>
                <a:spLocks noGrp="1" noRot="1" noChangeAspect="1" noMove="1" noResize="1" noEditPoints="1" noAdjustHandles="1" noChangeArrowheads="1" noChangeShapeType="1" noTextEdit="1"/>
              </p:cNvSpPr>
              <p:nvPr>
                <p:ph idx="1"/>
              </p:nvPr>
            </p:nvSpPr>
            <p:spPr>
              <a:blipFill>
                <a:blip r:embed="rId2"/>
                <a:stretch>
                  <a:fillRect l="-103" t="-8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FEDCCDB-7567-4E51-B0B7-A9AA676ACD72}"/>
              </a:ext>
            </a:extLst>
          </p:cNvPr>
          <p:cNvSpPr>
            <a:spLocks noGrp="1"/>
          </p:cNvSpPr>
          <p:nvPr>
            <p:ph type="dt" sz="half" idx="10"/>
          </p:nvPr>
        </p:nvSpPr>
        <p:spPr/>
        <p:txBody>
          <a:bodyPr/>
          <a:lstStyle/>
          <a:p>
            <a:fld id="{E2479A7A-62E7-4585-9AC2-4B67197E016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6C0D8DA-7D4C-4A54-8F6A-B44BF2679E54}"/>
              </a:ext>
            </a:extLst>
          </p:cNvPr>
          <p:cNvSpPr>
            <a:spLocks noGrp="1"/>
          </p:cNvSpPr>
          <p:nvPr>
            <p:ph type="sldNum" sz="quarter" idx="12"/>
          </p:nvPr>
        </p:nvSpPr>
        <p:spPr/>
        <p:txBody>
          <a:bodyPr/>
          <a:lstStyle/>
          <a:p>
            <a:fld id="{47C4BD23-150C-4A56-8E66-9482A3FB2E80}" type="slidenum">
              <a:rPr lang="zh-CN" altLang="en-US" smtClean="0"/>
              <a:pPr/>
              <a:t>28</a:t>
            </a:fld>
            <a:endParaRPr lang="zh-CN" altLang="en-US" dirty="0"/>
          </a:p>
        </p:txBody>
      </p:sp>
    </p:spTree>
    <p:extLst>
      <p:ext uri="{BB962C8B-B14F-4D97-AF65-F5344CB8AC3E}">
        <p14:creationId xmlns:p14="http://schemas.microsoft.com/office/powerpoint/2010/main" val="626248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7EF34-E5F2-4354-B3B4-A951DE0D548C}"/>
              </a:ext>
            </a:extLst>
          </p:cNvPr>
          <p:cNvSpPr>
            <a:spLocks noGrp="1"/>
          </p:cNvSpPr>
          <p:nvPr>
            <p:ph type="title"/>
          </p:nvPr>
        </p:nvSpPr>
        <p:spPr/>
        <p:txBody>
          <a:bodyPr/>
          <a:lstStyle/>
          <a:p>
            <a:r>
              <a:rPr lang="en-US" altLang="zh-CN" dirty="0"/>
              <a:t>Examples</a:t>
            </a:r>
            <a:endParaRPr lang="zh-CN" altLang="en-US" dirty="0"/>
          </a:p>
        </p:txBody>
      </p:sp>
      <p:sp>
        <p:nvSpPr>
          <p:cNvPr id="3" name="内容占位符 2">
            <a:extLst>
              <a:ext uri="{FF2B5EF4-FFF2-40B4-BE49-F238E27FC236}">
                <a16:creationId xmlns:a16="http://schemas.microsoft.com/office/drawing/2014/main" id="{B575FB9C-E4DC-46E8-B30E-76FB35C1BA0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2B313F40-4575-482B-98A9-B19C1E0BF908}"/>
              </a:ext>
            </a:extLst>
          </p:cNvPr>
          <p:cNvSpPr>
            <a:spLocks noGrp="1"/>
          </p:cNvSpPr>
          <p:nvPr>
            <p:ph type="dt" sz="half" idx="10"/>
          </p:nvPr>
        </p:nvSpPr>
        <p:spPr/>
        <p:txBody>
          <a:bodyPr/>
          <a:lstStyle/>
          <a:p>
            <a:fld id="{50B30552-EC05-47D2-B6BD-AA4CF73E774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6D07E84A-F05F-4F86-B2DC-01874488A7E4}"/>
              </a:ext>
            </a:extLst>
          </p:cNvPr>
          <p:cNvSpPr>
            <a:spLocks noGrp="1"/>
          </p:cNvSpPr>
          <p:nvPr>
            <p:ph type="sldNum" sz="quarter" idx="12"/>
          </p:nvPr>
        </p:nvSpPr>
        <p:spPr/>
        <p:txBody>
          <a:bodyPr/>
          <a:lstStyle/>
          <a:p>
            <a:fld id="{47C4BD23-150C-4A56-8E66-9482A3FB2E80}" type="slidenum">
              <a:rPr lang="zh-CN" altLang="en-US" smtClean="0"/>
              <a:pPr/>
              <a:t>29</a:t>
            </a:fld>
            <a:endParaRPr lang="zh-CN" altLang="en-US" dirty="0"/>
          </a:p>
        </p:txBody>
      </p:sp>
      <p:pic>
        <p:nvPicPr>
          <p:cNvPr id="8" name="Picture 6" descr="preview">
            <a:extLst>
              <a:ext uri="{FF2B5EF4-FFF2-40B4-BE49-F238E27FC236}">
                <a16:creationId xmlns:a16="http://schemas.microsoft.com/office/drawing/2014/main" id="{11FD6A46-674B-4178-91A0-E6E06AA9D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569" y="2318063"/>
            <a:ext cx="4427984" cy="4747627"/>
          </a:xfrm>
          <a:prstGeom prst="rect">
            <a:avLst/>
          </a:prstGeom>
          <a:solidFill>
            <a:schemeClr val="accent4">
              <a:lumMod val="20000"/>
              <a:lumOff val="80000"/>
            </a:schemeClr>
          </a:solidFill>
        </p:spPr>
      </p:pic>
      <p:sp>
        <p:nvSpPr>
          <p:cNvPr id="9" name="TextBox 11">
            <a:extLst>
              <a:ext uri="{FF2B5EF4-FFF2-40B4-BE49-F238E27FC236}">
                <a16:creationId xmlns:a16="http://schemas.microsoft.com/office/drawing/2014/main" id="{B71860F9-C6C5-4D25-AB1B-6547115059AA}"/>
              </a:ext>
            </a:extLst>
          </p:cNvPr>
          <p:cNvSpPr txBox="1"/>
          <p:nvPr/>
        </p:nvSpPr>
        <p:spPr>
          <a:xfrm>
            <a:off x="2889167" y="2546865"/>
            <a:ext cx="2473754" cy="338554"/>
          </a:xfrm>
          <a:prstGeom prst="rect">
            <a:avLst/>
          </a:prstGeom>
          <a:solidFill>
            <a:schemeClr val="accent4">
              <a:lumMod val="20000"/>
              <a:lumOff val="80000"/>
            </a:schemeClr>
          </a:solidFill>
        </p:spPr>
        <p:txBody>
          <a:bodyPr wrap="none" rtlCol="0">
            <a:spAutoFit/>
          </a:bodyPr>
          <a:lstStyle/>
          <a:p>
            <a:r>
              <a:rPr lang="zh-CN" altLang="en-US" sz="1600" dirty="0">
                <a:ea typeface="微软雅黑 Light" panose="020B0502040204020203" pitchFamily="34" charset="-122"/>
              </a:rPr>
              <a:t>根据主键</a:t>
            </a:r>
            <a:r>
              <a:rPr lang="en-US" altLang="zh-CN" sz="1600" dirty="0" err="1">
                <a:ea typeface="微软雅黑 Light" panose="020B0502040204020203" pitchFamily="34" charset="-122"/>
              </a:rPr>
              <a:t>pid</a:t>
            </a:r>
            <a:r>
              <a:rPr lang="en-US" altLang="zh-CN" sz="1600" dirty="0">
                <a:ea typeface="微软雅黑 Light" panose="020B0502040204020203" pitchFamily="34" charset="-122"/>
              </a:rPr>
              <a:t>=11</a:t>
            </a:r>
            <a:r>
              <a:rPr lang="zh-CN" altLang="en-US" sz="1600" dirty="0">
                <a:ea typeface="微软雅黑 Light" panose="020B0502040204020203" pitchFamily="34" charset="-122"/>
              </a:rPr>
              <a:t>查找记录</a:t>
            </a:r>
          </a:p>
        </p:txBody>
      </p:sp>
      <p:sp>
        <p:nvSpPr>
          <p:cNvPr id="12" name="TextBox 7">
            <a:extLst>
              <a:ext uri="{FF2B5EF4-FFF2-40B4-BE49-F238E27FC236}">
                <a16:creationId xmlns:a16="http://schemas.microsoft.com/office/drawing/2014/main" id="{33DB00F1-2FFF-420C-9D95-B110637F3740}"/>
              </a:ext>
            </a:extLst>
          </p:cNvPr>
          <p:cNvSpPr txBox="1"/>
          <p:nvPr/>
        </p:nvSpPr>
        <p:spPr>
          <a:xfrm>
            <a:off x="2768140" y="2187852"/>
            <a:ext cx="2715808" cy="338554"/>
          </a:xfrm>
          <a:prstGeom prst="rect">
            <a:avLst/>
          </a:prstGeom>
          <a:solidFill>
            <a:schemeClr val="accent4">
              <a:lumMod val="20000"/>
              <a:lumOff val="80000"/>
            </a:schemeClr>
          </a:solidFill>
        </p:spPr>
        <p:txBody>
          <a:bodyPr wrap="none" rtlCol="0">
            <a:spAutoFit/>
          </a:bodyPr>
          <a:lstStyle/>
          <a:p>
            <a:r>
              <a:rPr lang="zh-CN" altLang="en-US" sz="1600" dirty="0">
                <a:ea typeface="微软雅黑 Light" panose="020B0502040204020203" pitchFamily="34" charset="-122"/>
              </a:rPr>
              <a:t>建立在主键</a:t>
            </a:r>
            <a:r>
              <a:rPr lang="en-US" altLang="zh-CN" sz="1600" dirty="0" err="1">
                <a:ea typeface="微软雅黑 Light" panose="020B0502040204020203" pitchFamily="34" charset="-122"/>
              </a:rPr>
              <a:t>pid</a:t>
            </a:r>
            <a:r>
              <a:rPr lang="zh-CN" altLang="en-US" sz="1600" dirty="0">
                <a:ea typeface="微软雅黑 Light" panose="020B0502040204020203" pitchFamily="34" charset="-122"/>
              </a:rPr>
              <a:t>上的聚集索引</a:t>
            </a:r>
          </a:p>
        </p:txBody>
      </p:sp>
      <p:pic>
        <p:nvPicPr>
          <p:cNvPr id="13" name="Picture 2" descr="preview">
            <a:extLst>
              <a:ext uri="{FF2B5EF4-FFF2-40B4-BE49-F238E27FC236}">
                <a16:creationId xmlns:a16="http://schemas.microsoft.com/office/drawing/2014/main" id="{BF45F80B-10CF-4384-9B22-5C781EB3A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314" y="940519"/>
            <a:ext cx="6517305" cy="54867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7">
            <a:extLst>
              <a:ext uri="{FF2B5EF4-FFF2-40B4-BE49-F238E27FC236}">
                <a16:creationId xmlns:a16="http://schemas.microsoft.com/office/drawing/2014/main" id="{CF8037A1-30E7-4568-9D3B-B97FDA83134C}"/>
              </a:ext>
            </a:extLst>
          </p:cNvPr>
          <p:cNvSpPr txBox="1"/>
          <p:nvPr/>
        </p:nvSpPr>
        <p:spPr>
          <a:xfrm>
            <a:off x="9263446" y="1303153"/>
            <a:ext cx="2928554" cy="338554"/>
          </a:xfrm>
          <a:prstGeom prst="rect">
            <a:avLst/>
          </a:prstGeom>
          <a:solidFill>
            <a:schemeClr val="accent4">
              <a:lumMod val="20000"/>
              <a:lumOff val="80000"/>
            </a:schemeClr>
          </a:solidFill>
        </p:spPr>
        <p:txBody>
          <a:bodyPr wrap="square" rtlCol="0">
            <a:spAutoFit/>
          </a:bodyPr>
          <a:lstStyle/>
          <a:p>
            <a:r>
              <a:rPr lang="zh-CN" altLang="en-US" sz="1600" dirty="0">
                <a:ea typeface="微软雅黑 Light" panose="020B0502040204020203" pitchFamily="34" charset="-122"/>
              </a:rPr>
              <a:t>建立在</a:t>
            </a:r>
            <a:r>
              <a:rPr lang="en-US" altLang="zh-CN" sz="1600" dirty="0">
                <a:ea typeface="微软雅黑 Light" panose="020B0502040204020203" pitchFamily="34" charset="-122"/>
              </a:rPr>
              <a:t>name</a:t>
            </a:r>
            <a:r>
              <a:rPr lang="zh-CN" altLang="en-US" sz="1600" dirty="0">
                <a:ea typeface="微软雅黑 Light" panose="020B0502040204020203" pitchFamily="34" charset="-122"/>
              </a:rPr>
              <a:t>上的非聚集索引</a:t>
            </a:r>
          </a:p>
        </p:txBody>
      </p:sp>
      <p:sp>
        <p:nvSpPr>
          <p:cNvPr id="15" name="TextBox 2">
            <a:extLst>
              <a:ext uri="{FF2B5EF4-FFF2-40B4-BE49-F238E27FC236}">
                <a16:creationId xmlns:a16="http://schemas.microsoft.com/office/drawing/2014/main" id="{98296B12-68F5-45AF-84D3-1BA99182893C}"/>
              </a:ext>
            </a:extLst>
          </p:cNvPr>
          <p:cNvSpPr txBox="1"/>
          <p:nvPr/>
        </p:nvSpPr>
        <p:spPr>
          <a:xfrm>
            <a:off x="9909763" y="4439801"/>
            <a:ext cx="2245932" cy="338554"/>
          </a:xfrm>
          <a:prstGeom prst="rect">
            <a:avLst/>
          </a:prstGeom>
          <a:solidFill>
            <a:schemeClr val="accent4">
              <a:lumMod val="20000"/>
              <a:lumOff val="80000"/>
            </a:schemeClr>
          </a:solidFill>
        </p:spPr>
        <p:txBody>
          <a:bodyPr wrap="square" rtlCol="0">
            <a:spAutoFit/>
          </a:bodyPr>
          <a:lstStyle/>
          <a:p>
            <a:r>
              <a:rPr lang="zh-CN" altLang="en-US" sz="1600" dirty="0">
                <a:ea typeface="微软雅黑 Light" panose="020B0502040204020203" pitchFamily="34" charset="-122"/>
              </a:rPr>
              <a:t>叶结点存</a:t>
            </a:r>
            <a:r>
              <a:rPr lang="en-US" altLang="zh-CN" sz="1600" dirty="0">
                <a:ea typeface="微软雅黑 Light" panose="020B0502040204020203" pitchFamily="34" charset="-122"/>
              </a:rPr>
              <a:t>&lt;</a:t>
            </a:r>
            <a:r>
              <a:rPr lang="en-US" altLang="zh-CN" sz="1600" dirty="0" err="1">
                <a:ea typeface="微软雅黑 Light" panose="020B0502040204020203" pitchFamily="34" charset="-122"/>
              </a:rPr>
              <a:t>name,pid</a:t>
            </a:r>
            <a:r>
              <a:rPr lang="en-US" altLang="zh-CN" sz="1600" dirty="0">
                <a:ea typeface="微软雅黑 Light" panose="020B0502040204020203" pitchFamily="34" charset="-122"/>
              </a:rPr>
              <a:t>&gt;</a:t>
            </a:r>
            <a:endParaRPr lang="zh-CN" altLang="en-US" sz="1600" dirty="0">
              <a:ea typeface="微软雅黑 Light" panose="020B0502040204020203" pitchFamily="34" charset="-122"/>
            </a:endParaRPr>
          </a:p>
        </p:txBody>
      </p:sp>
      <p:pic>
        <p:nvPicPr>
          <p:cNvPr id="6" name="Picture 2" descr="C:\Users\Thinkpad\Desktop\v2-356f5ba21a436d6a4c0cbaf1f347e6ae_hd.jpg">
            <a:extLst>
              <a:ext uri="{FF2B5EF4-FFF2-40B4-BE49-F238E27FC236}">
                <a16:creationId xmlns:a16="http://schemas.microsoft.com/office/drawing/2014/main" id="{756F0CE4-9154-45D3-A7DB-EA3050C84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92" y="772634"/>
            <a:ext cx="2657475" cy="2000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19D1B05A-2F95-4740-840F-D4CC17998DD5}"/>
              </a:ext>
            </a:extLst>
          </p:cNvPr>
          <p:cNvCxnSpPr/>
          <p:nvPr/>
        </p:nvCxnSpPr>
        <p:spPr bwMode="auto">
          <a:xfrm>
            <a:off x="336809" y="1202535"/>
            <a:ext cx="360040" cy="0"/>
          </a:xfrm>
          <a:prstGeom prst="line">
            <a:avLst/>
          </a:prstGeom>
          <a:solidFill>
            <a:schemeClr val="accent1"/>
          </a:solidFill>
          <a:ln w="2857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2F6885AF-446B-490F-AD5B-54A201534C5E}"/>
              </a:ext>
            </a:extLst>
          </p:cNvPr>
          <p:cNvCxnSpPr/>
          <p:nvPr/>
        </p:nvCxnSpPr>
        <p:spPr bwMode="auto">
          <a:xfrm>
            <a:off x="320421" y="2177895"/>
            <a:ext cx="360040" cy="0"/>
          </a:xfrm>
          <a:prstGeom prst="line">
            <a:avLst/>
          </a:prstGeom>
          <a:solidFill>
            <a:schemeClr val="accent1"/>
          </a:solidFill>
          <a:ln w="28575"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7968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DFB8A2-075B-43E5-9468-EBA90C2B977E}"/>
              </a:ext>
            </a:extLst>
          </p:cNvPr>
          <p:cNvSpPr>
            <a:spLocks noGrp="1"/>
          </p:cNvSpPr>
          <p:nvPr>
            <p:ph type="title"/>
          </p:nvPr>
        </p:nvSpPr>
        <p:spPr/>
        <p:txBody>
          <a:bodyPr/>
          <a:lstStyle/>
          <a:p>
            <a:r>
              <a:rPr lang="zh-CN" altLang="en-US" dirty="0"/>
              <a:t>目标</a:t>
            </a:r>
          </a:p>
        </p:txBody>
      </p:sp>
      <p:sp>
        <p:nvSpPr>
          <p:cNvPr id="3" name="内容占位符 2">
            <a:extLst>
              <a:ext uri="{FF2B5EF4-FFF2-40B4-BE49-F238E27FC236}">
                <a16:creationId xmlns:a16="http://schemas.microsoft.com/office/drawing/2014/main" id="{5F23EF0F-0E4E-4950-A2FC-7D454EE3CBB1}"/>
              </a:ext>
            </a:extLst>
          </p:cNvPr>
          <p:cNvSpPr>
            <a:spLocks noGrp="1"/>
          </p:cNvSpPr>
          <p:nvPr>
            <p:ph idx="1"/>
          </p:nvPr>
        </p:nvSpPr>
        <p:spPr/>
        <p:txBody>
          <a:bodyPr>
            <a:normAutofit/>
          </a:bodyPr>
          <a:lstStyle/>
          <a:p>
            <a:pPr>
              <a:defRPr/>
            </a:pPr>
            <a:r>
              <a:rPr lang="zh-CN" altLang="en-US" dirty="0">
                <a:cs typeface="Times New Roman" pitchFamily="18" charset="0"/>
              </a:rPr>
              <a:t>学会正确建立、管理索引，提高数据库访问速度</a:t>
            </a:r>
            <a:endParaRPr lang="en-US" altLang="zh-CN" dirty="0">
              <a:cs typeface="Times New Roman" pitchFamily="18" charset="0"/>
            </a:endParaRPr>
          </a:p>
          <a:p>
            <a:pPr marL="0" indent="0">
              <a:buNone/>
              <a:defRPr/>
            </a:pPr>
            <a:r>
              <a:rPr lang="en-US" altLang="zh-CN" dirty="0">
                <a:highlight>
                  <a:srgbClr val="FFFF00"/>
                </a:highlight>
                <a:cs typeface="Times New Roman" pitchFamily="18" charset="0"/>
              </a:rPr>
              <a:t> </a:t>
            </a:r>
            <a:r>
              <a:rPr lang="en-US" altLang="zh-CN" sz="3200" dirty="0">
                <a:solidFill>
                  <a:srgbClr val="FF0000"/>
                </a:solidFill>
                <a:highlight>
                  <a:srgbClr val="FFFF00"/>
                </a:highlight>
                <a:cs typeface="Times New Roman" pitchFamily="18" charset="0"/>
              </a:rPr>
              <a:t>    </a:t>
            </a:r>
            <a:r>
              <a:rPr lang="zh-CN" altLang="en-US" sz="3200" dirty="0">
                <a:solidFill>
                  <a:srgbClr val="FF0000"/>
                </a:solidFill>
                <a:highlight>
                  <a:srgbClr val="FFFF00"/>
                </a:highlight>
                <a:cs typeface="Times New Roman" pitchFamily="18" charset="0"/>
              </a:rPr>
              <a:t>参见</a:t>
            </a:r>
            <a:r>
              <a:rPr lang="en-US" altLang="zh-CN" sz="3200" dirty="0">
                <a:solidFill>
                  <a:srgbClr val="FF0000"/>
                </a:solidFill>
                <a:highlight>
                  <a:srgbClr val="FFFF00"/>
                </a:highlight>
                <a:cs typeface="Times New Roman" pitchFamily="18" charset="0"/>
              </a:rPr>
              <a:t>P69-77</a:t>
            </a:r>
            <a:r>
              <a:rPr lang="zh-CN" altLang="en-US" sz="3200" dirty="0">
                <a:solidFill>
                  <a:srgbClr val="FF0000"/>
                </a:solidFill>
                <a:highlight>
                  <a:srgbClr val="FFFF00"/>
                </a:highlight>
                <a:cs typeface="Times New Roman" pitchFamily="18" charset="0"/>
              </a:rPr>
              <a:t>：适宜建立索引的属性</a:t>
            </a:r>
            <a:endParaRPr lang="en-US" altLang="zh-CN" sz="3200" dirty="0">
              <a:solidFill>
                <a:srgbClr val="FF0000"/>
              </a:solidFill>
              <a:highlight>
                <a:srgbClr val="FFFF00"/>
              </a:highlight>
              <a:cs typeface="Times New Roman" pitchFamily="18" charset="0"/>
            </a:endParaRPr>
          </a:p>
          <a:p>
            <a:pPr marL="0" indent="0">
              <a:buNone/>
              <a:defRPr/>
            </a:pPr>
            <a:r>
              <a:rPr lang="en-US" altLang="zh-CN" sz="3200" dirty="0">
                <a:highlight>
                  <a:srgbClr val="FFFF00"/>
                </a:highlight>
                <a:latin typeface="Times New Roman" pitchFamily="18" charset="0"/>
                <a:cs typeface="Times New Roman" pitchFamily="18" charset="0"/>
              </a:rPr>
              <a:t>                           </a:t>
            </a:r>
            <a:r>
              <a:rPr lang="zh-CN" altLang="zh-CN" sz="3200" dirty="0">
                <a:solidFill>
                  <a:srgbClr val="FF0000"/>
                </a:solidFill>
                <a:highlight>
                  <a:srgbClr val="FFFF00"/>
                </a:highlight>
                <a:cs typeface="Times New Roman" pitchFamily="18" charset="0"/>
              </a:rPr>
              <a:t>索引</a:t>
            </a:r>
            <a:r>
              <a:rPr lang="zh-CN" altLang="en-US" sz="3200" dirty="0">
                <a:solidFill>
                  <a:srgbClr val="FF0000"/>
                </a:solidFill>
                <a:highlight>
                  <a:srgbClr val="FFFF00"/>
                </a:highlight>
                <a:cs typeface="Times New Roman" pitchFamily="18" charset="0"/>
              </a:rPr>
              <a:t>对</a:t>
            </a:r>
            <a:r>
              <a:rPr lang="en-US" altLang="zh-CN" sz="3200" dirty="0">
                <a:solidFill>
                  <a:srgbClr val="FF0000"/>
                </a:solidFill>
                <a:highlight>
                  <a:srgbClr val="FFFF00"/>
                </a:highlight>
                <a:cs typeface="Times New Roman" pitchFamily="18" charset="0"/>
              </a:rPr>
              <a:t>select/update/insert/delete</a:t>
            </a:r>
            <a:r>
              <a:rPr lang="zh-CN" altLang="zh-CN" sz="3200" dirty="0">
                <a:solidFill>
                  <a:srgbClr val="FF0000"/>
                </a:solidFill>
                <a:highlight>
                  <a:srgbClr val="FFFF00"/>
                </a:highlight>
                <a:cs typeface="Times New Roman" pitchFamily="18" charset="0"/>
              </a:rPr>
              <a:t>的</a:t>
            </a:r>
            <a:r>
              <a:rPr lang="zh-CN" altLang="en-US" sz="3200" dirty="0">
                <a:solidFill>
                  <a:srgbClr val="FF0000"/>
                </a:solidFill>
                <a:highlight>
                  <a:srgbClr val="FFFF00"/>
                </a:highlight>
                <a:cs typeface="Times New Roman" pitchFamily="18" charset="0"/>
              </a:rPr>
              <a:t>影响</a:t>
            </a:r>
            <a:endParaRPr lang="en-US" altLang="zh-CN" sz="3200" dirty="0">
              <a:solidFill>
                <a:srgbClr val="FF0000"/>
              </a:solidFill>
              <a:highlight>
                <a:srgbClr val="FFFF00"/>
              </a:highlight>
              <a:cs typeface="Times New Roman" pitchFamily="18" charset="0"/>
            </a:endParaRPr>
          </a:p>
          <a:p>
            <a:pPr marL="0" indent="0">
              <a:buNone/>
              <a:defRPr/>
            </a:pPr>
            <a:r>
              <a:rPr lang="en-US" altLang="zh-CN" sz="3200" dirty="0">
                <a:solidFill>
                  <a:srgbClr val="FF0000"/>
                </a:solidFill>
                <a:highlight>
                  <a:srgbClr val="FFFF00"/>
                </a:highlight>
                <a:cs typeface="Times New Roman" pitchFamily="18" charset="0"/>
              </a:rPr>
              <a:t> </a:t>
            </a:r>
            <a:r>
              <a:rPr lang="zh-CN" altLang="en-US" sz="3200" dirty="0">
                <a:solidFill>
                  <a:srgbClr val="FF0000"/>
                </a:solidFill>
                <a:highlight>
                  <a:srgbClr val="FFFF00"/>
                </a:highlight>
                <a:cs typeface="Times New Roman" pitchFamily="18" charset="0"/>
              </a:rPr>
              <a:t>                             例题</a:t>
            </a:r>
            <a:endParaRPr lang="en-US" altLang="zh-CN" sz="3200" dirty="0">
              <a:solidFill>
                <a:srgbClr val="FF0000"/>
              </a:solidFill>
              <a:highlight>
                <a:srgbClr val="FFFF00"/>
              </a:highlight>
              <a:cs typeface="Times New Roman" pitchFamily="18" charset="0"/>
            </a:endParaRPr>
          </a:p>
          <a:p>
            <a:pPr lvl="1">
              <a:defRPr/>
            </a:pPr>
            <a:r>
              <a:rPr lang="en-US" altLang="zh-CN" dirty="0"/>
              <a:t> </a:t>
            </a:r>
            <a:r>
              <a:rPr lang="zh-CN" altLang="en-US" dirty="0"/>
              <a:t>索引类型</a:t>
            </a:r>
            <a:endParaRPr lang="en-US" altLang="zh-CN" dirty="0"/>
          </a:p>
          <a:p>
            <a:pPr lvl="1">
              <a:defRPr/>
            </a:pPr>
            <a:r>
              <a:rPr lang="zh-CN" altLang="en-US" dirty="0">
                <a:cs typeface="Times New Roman" pitchFamily="18" charset="0"/>
              </a:rPr>
              <a:t>数据库访问，</a:t>
            </a:r>
            <a:r>
              <a:rPr lang="en-US" altLang="zh-CN" dirty="0">
                <a:cs typeface="Times New Roman" pitchFamily="18" charset="0"/>
              </a:rPr>
              <a:t>e.g., select, insert, delete, update, </a:t>
            </a:r>
            <a:r>
              <a:rPr lang="zh-CN" altLang="en-US" dirty="0">
                <a:cs typeface="Times New Roman" pitchFamily="18" charset="0"/>
              </a:rPr>
              <a:t>时的索引管理，了解索引对</a:t>
            </a:r>
            <a:r>
              <a:rPr lang="en-US" altLang="zh-CN" dirty="0">
                <a:cs typeface="Times New Roman" pitchFamily="18" charset="0"/>
              </a:rPr>
              <a:t>select/update/insert/delete</a:t>
            </a:r>
            <a:r>
              <a:rPr lang="zh-CN" altLang="en-US" dirty="0">
                <a:cs typeface="Times New Roman" pitchFamily="18" charset="0"/>
              </a:rPr>
              <a:t>的影响</a:t>
            </a:r>
            <a:endParaRPr lang="en-US" altLang="zh-CN" dirty="0">
              <a:cs typeface="Times New Roman" pitchFamily="18" charset="0"/>
            </a:endParaRPr>
          </a:p>
          <a:p>
            <a:pPr lvl="1">
              <a:defRPr/>
            </a:pPr>
            <a:r>
              <a:rPr lang="zh-CN" altLang="en-US" dirty="0">
                <a:cs typeface="Times New Roman" pitchFamily="18" charset="0"/>
              </a:rPr>
              <a:t>复合索引左前缀原则</a:t>
            </a:r>
            <a:endParaRPr lang="en-US" altLang="zh-CN" dirty="0">
              <a:cs typeface="Times New Roman" pitchFamily="18" charset="0"/>
            </a:endParaRPr>
          </a:p>
          <a:p>
            <a:pPr eaLnBrk="1" hangingPunct="1">
              <a:defRPr/>
            </a:pPr>
            <a:endParaRPr lang="en-US" altLang="zh-CN" b="1" dirty="0">
              <a:cs typeface="Times New Roman" pitchFamily="18" charset="0"/>
            </a:endParaRPr>
          </a:p>
          <a:p>
            <a:pPr eaLnBrk="1" hangingPunct="1">
              <a:defRPr/>
            </a:pPr>
            <a:r>
              <a:rPr lang="zh-CN" altLang="en-US" dirty="0">
                <a:cs typeface="Times New Roman" pitchFamily="18" charset="0"/>
              </a:rPr>
              <a:t>实验</a:t>
            </a:r>
            <a:r>
              <a:rPr lang="en-US" altLang="zh-CN" dirty="0">
                <a:cs typeface="Times New Roman" pitchFamily="18" charset="0"/>
              </a:rPr>
              <a:t>7. </a:t>
            </a:r>
            <a:r>
              <a:rPr lang="zh-CN" altLang="en-US" dirty="0">
                <a:cs typeface="Times New Roman" pitchFamily="18" charset="0"/>
              </a:rPr>
              <a:t>数据库物理设计</a:t>
            </a:r>
            <a:endParaRPr lang="en-US" altLang="zh-CN" dirty="0">
              <a:cs typeface="Times New Roman" pitchFamily="18" charset="0"/>
            </a:endParaRPr>
          </a:p>
          <a:p>
            <a:pPr eaLnBrk="1" hangingPunct="1">
              <a:defRPr/>
            </a:pPr>
            <a:r>
              <a:rPr lang="zh-CN" altLang="en-US" dirty="0">
                <a:cs typeface="Times New Roman" pitchFamily="18" charset="0"/>
              </a:rPr>
              <a:t>实验</a:t>
            </a:r>
            <a:r>
              <a:rPr lang="en-US" altLang="zh-CN" dirty="0">
                <a:cs typeface="Times New Roman" pitchFamily="18" charset="0"/>
              </a:rPr>
              <a:t>8. </a:t>
            </a:r>
            <a:r>
              <a:rPr lang="zh-CN" altLang="en-US" dirty="0">
                <a:cs typeface="Times New Roman" pitchFamily="18" charset="0"/>
              </a:rPr>
              <a:t>查询优化</a:t>
            </a:r>
            <a:endParaRPr lang="zh-CN" altLang="en-US" dirty="0"/>
          </a:p>
        </p:txBody>
      </p:sp>
      <p:sp>
        <p:nvSpPr>
          <p:cNvPr id="4" name="日期占位符 3">
            <a:extLst>
              <a:ext uri="{FF2B5EF4-FFF2-40B4-BE49-F238E27FC236}">
                <a16:creationId xmlns:a16="http://schemas.microsoft.com/office/drawing/2014/main" id="{7B30DBA9-61DE-4EA2-AC53-5DA5C54F7B7B}"/>
              </a:ext>
            </a:extLst>
          </p:cNvPr>
          <p:cNvSpPr>
            <a:spLocks noGrp="1"/>
          </p:cNvSpPr>
          <p:nvPr>
            <p:ph type="dt" sz="half" idx="10"/>
          </p:nvPr>
        </p:nvSpPr>
        <p:spPr/>
        <p:txBody>
          <a:bodyPr/>
          <a:lstStyle/>
          <a:p>
            <a:fld id="{4ABA6225-F7AC-41B0-AB43-B69EBD107BF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2106CB15-2602-4B35-98F1-5DCD529D76F5}"/>
              </a:ext>
            </a:extLst>
          </p:cNvPr>
          <p:cNvSpPr>
            <a:spLocks noGrp="1"/>
          </p:cNvSpPr>
          <p:nvPr>
            <p:ph type="sldNum" sz="quarter" idx="12"/>
          </p:nvPr>
        </p:nvSpPr>
        <p:spPr/>
        <p:txBody>
          <a:bodyPr/>
          <a:lstStyle/>
          <a:p>
            <a:fld id="{47C4BD23-150C-4A56-8E66-9482A3FB2E80}" type="slidenum">
              <a:rPr lang="zh-CN" altLang="en-US" smtClean="0"/>
              <a:pPr/>
              <a:t>3</a:t>
            </a:fld>
            <a:endParaRPr lang="zh-CN" altLang="en-US" dirty="0"/>
          </a:p>
        </p:txBody>
      </p:sp>
    </p:spTree>
    <p:extLst>
      <p:ext uri="{BB962C8B-B14F-4D97-AF65-F5344CB8AC3E}">
        <p14:creationId xmlns:p14="http://schemas.microsoft.com/office/powerpoint/2010/main" val="259151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1BD48-77A0-49F8-9B2F-75DA855F5914}"/>
              </a:ext>
            </a:extLst>
          </p:cNvPr>
          <p:cNvSpPr>
            <a:spLocks noGrp="1"/>
          </p:cNvSpPr>
          <p:nvPr>
            <p:ph type="title"/>
          </p:nvPr>
        </p:nvSpPr>
        <p:spPr/>
        <p:txBody>
          <a:bodyPr/>
          <a:lstStyle/>
          <a:p>
            <a:r>
              <a:rPr lang="en-US" altLang="zh-CN" dirty="0"/>
              <a:t>Examples</a:t>
            </a:r>
            <a:endParaRPr lang="zh-CN" altLang="en-US" dirty="0"/>
          </a:p>
        </p:txBody>
      </p:sp>
      <p:sp>
        <p:nvSpPr>
          <p:cNvPr id="4" name="日期占位符 3">
            <a:extLst>
              <a:ext uri="{FF2B5EF4-FFF2-40B4-BE49-F238E27FC236}">
                <a16:creationId xmlns:a16="http://schemas.microsoft.com/office/drawing/2014/main" id="{551EF31D-EC0E-47D8-A8FB-32B5321F41B3}"/>
              </a:ext>
            </a:extLst>
          </p:cNvPr>
          <p:cNvSpPr>
            <a:spLocks noGrp="1"/>
          </p:cNvSpPr>
          <p:nvPr>
            <p:ph type="dt" sz="half" idx="10"/>
          </p:nvPr>
        </p:nvSpPr>
        <p:spPr/>
        <p:txBody>
          <a:bodyPr/>
          <a:lstStyle/>
          <a:p>
            <a:fld id="{34CB3624-6A01-4A22-BE38-11703A0FCF2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007220B4-CDAF-4CA4-AC1A-D280E653E43F}"/>
              </a:ext>
            </a:extLst>
          </p:cNvPr>
          <p:cNvSpPr>
            <a:spLocks noGrp="1"/>
          </p:cNvSpPr>
          <p:nvPr>
            <p:ph type="sldNum" sz="quarter" idx="12"/>
          </p:nvPr>
        </p:nvSpPr>
        <p:spPr/>
        <p:txBody>
          <a:bodyPr/>
          <a:lstStyle/>
          <a:p>
            <a:fld id="{47C4BD23-150C-4A56-8E66-9482A3FB2E80}" type="slidenum">
              <a:rPr lang="zh-CN" altLang="en-US" smtClean="0"/>
              <a:pPr/>
              <a:t>30</a:t>
            </a:fld>
            <a:endParaRPr lang="zh-CN" altLang="en-US" dirty="0"/>
          </a:p>
        </p:txBody>
      </p:sp>
      <p:pic>
        <p:nvPicPr>
          <p:cNvPr id="6" name="Picture 2" descr="preview">
            <a:extLst>
              <a:ext uri="{FF2B5EF4-FFF2-40B4-BE49-F238E27FC236}">
                <a16:creationId xmlns:a16="http://schemas.microsoft.com/office/drawing/2014/main" id="{485708B6-4927-4203-9999-D00FE1F93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783" y="781965"/>
            <a:ext cx="6686550" cy="6038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019FA6-29B2-4A08-9294-50102D8967C2}"/>
              </a:ext>
            </a:extLst>
          </p:cNvPr>
          <p:cNvSpPr txBox="1"/>
          <p:nvPr/>
        </p:nvSpPr>
        <p:spPr>
          <a:xfrm>
            <a:off x="2019783" y="803754"/>
            <a:ext cx="5436296" cy="830997"/>
          </a:xfrm>
          <a:prstGeom prst="rect">
            <a:avLst/>
          </a:prstGeom>
          <a:solidFill>
            <a:schemeClr val="accent4">
              <a:lumMod val="20000"/>
              <a:lumOff val="80000"/>
            </a:schemeClr>
          </a:solidFill>
        </p:spPr>
        <p:txBody>
          <a:bodyPr wrap="none" rtlCol="0">
            <a:spAutoFit/>
          </a:bodyPr>
          <a:lstStyle/>
          <a:p>
            <a:r>
              <a:rPr lang="zh-CN" altLang="en-US" sz="1600" dirty="0">
                <a:ea typeface="微软雅黑 Light" panose="020B0502040204020203" pitchFamily="34" charset="-122"/>
              </a:rPr>
              <a:t>根据</a:t>
            </a:r>
            <a:r>
              <a:rPr lang="en-US" altLang="zh-CN" sz="1600" dirty="0">
                <a:ea typeface="微软雅黑 Light" panose="020B0502040204020203" pitchFamily="34" charset="-122"/>
              </a:rPr>
              <a:t>name</a:t>
            </a:r>
            <a:r>
              <a:rPr lang="zh-CN" altLang="en-US" sz="1600" dirty="0">
                <a:ea typeface="微软雅黑 Light" panose="020B0502040204020203" pitchFamily="34" charset="-122"/>
              </a:rPr>
              <a:t>查找记录</a:t>
            </a:r>
            <a:r>
              <a:rPr lang="en-US" altLang="zh-CN" sz="1600" dirty="0">
                <a:ea typeface="微软雅黑 Light" panose="020B0502040204020203" pitchFamily="34" charset="-122"/>
              </a:rPr>
              <a:t>:</a:t>
            </a:r>
          </a:p>
          <a:p>
            <a:pPr marL="342900" indent="-342900">
              <a:buAutoNum type="arabicParenR"/>
            </a:pPr>
            <a:r>
              <a:rPr lang="zh-CN" altLang="en-US" sz="1600" dirty="0">
                <a:ea typeface="微软雅黑 Light" panose="020B0502040204020203" pitchFamily="34" charset="-122"/>
              </a:rPr>
              <a:t>在非聚集索引中，根据</a:t>
            </a:r>
            <a:r>
              <a:rPr lang="en-US" altLang="zh-CN" sz="1600" dirty="0">
                <a:ea typeface="微软雅黑 Light" panose="020B0502040204020203" pitchFamily="34" charset="-122"/>
              </a:rPr>
              <a:t>name=</a:t>
            </a:r>
            <a:r>
              <a:rPr lang="en-US" altLang="zh-CN" sz="1600" dirty="0" err="1">
                <a:ea typeface="微软雅黑 Light" panose="020B0502040204020203" pitchFamily="34" charset="-122"/>
              </a:rPr>
              <a:t>lisi</a:t>
            </a:r>
            <a:r>
              <a:rPr lang="zh-CN" altLang="en-US" sz="1600" dirty="0">
                <a:ea typeface="微软雅黑 Light" panose="020B0502040204020203" pitchFamily="34" charset="-122"/>
              </a:rPr>
              <a:t>找到对应的主键</a:t>
            </a:r>
            <a:r>
              <a:rPr lang="en-US" altLang="zh-CN" sz="1600" dirty="0" err="1">
                <a:ea typeface="微软雅黑 Light" panose="020B0502040204020203" pitchFamily="34" charset="-122"/>
              </a:rPr>
              <a:t>pid</a:t>
            </a:r>
            <a:r>
              <a:rPr lang="en-US" altLang="zh-CN" sz="1600" dirty="0">
                <a:ea typeface="微软雅黑 Light" panose="020B0502040204020203" pitchFamily="34" charset="-122"/>
              </a:rPr>
              <a:t>=8</a:t>
            </a:r>
          </a:p>
          <a:p>
            <a:pPr marL="342900" indent="-342900">
              <a:buAutoNum type="arabicParenR"/>
            </a:pPr>
            <a:r>
              <a:rPr lang="zh-CN" altLang="en-US" sz="1600" dirty="0">
                <a:ea typeface="微软雅黑 Light" panose="020B0502040204020203" pitchFamily="34" charset="-122"/>
              </a:rPr>
              <a:t>在聚集索引中，根据</a:t>
            </a:r>
            <a:r>
              <a:rPr lang="en-US" altLang="zh-CN" sz="1600" dirty="0" err="1">
                <a:ea typeface="微软雅黑 Light" panose="020B0502040204020203" pitchFamily="34" charset="-122"/>
              </a:rPr>
              <a:t>pid</a:t>
            </a:r>
            <a:r>
              <a:rPr lang="en-US" altLang="zh-CN" sz="1600" dirty="0">
                <a:ea typeface="微软雅黑 Light" panose="020B0502040204020203" pitchFamily="34" charset="-122"/>
              </a:rPr>
              <a:t>=8</a:t>
            </a:r>
            <a:r>
              <a:rPr lang="zh-CN" altLang="en-US" sz="1600" dirty="0">
                <a:ea typeface="微软雅黑 Light" panose="020B0502040204020203" pitchFamily="34" charset="-122"/>
              </a:rPr>
              <a:t>找到对应的记录</a:t>
            </a:r>
          </a:p>
        </p:txBody>
      </p:sp>
    </p:spTree>
    <p:extLst>
      <p:ext uri="{BB962C8B-B14F-4D97-AF65-F5344CB8AC3E}">
        <p14:creationId xmlns:p14="http://schemas.microsoft.com/office/powerpoint/2010/main" val="1761101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2ECD7-DA2C-4799-AB30-12616AE44ED0}"/>
              </a:ext>
            </a:extLst>
          </p:cNvPr>
          <p:cNvSpPr>
            <a:spLocks noGrp="1"/>
          </p:cNvSpPr>
          <p:nvPr>
            <p:ph type="title"/>
          </p:nvPr>
        </p:nvSpPr>
        <p:spPr/>
        <p:txBody>
          <a:bodyPr/>
          <a:lstStyle/>
          <a:p>
            <a:r>
              <a:rPr lang="en-US" altLang="zh-CN" sz="2800" dirty="0">
                <a:cs typeface="Times New Roman" pitchFamily="18" charset="0"/>
              </a:rPr>
              <a:t>B</a:t>
            </a:r>
            <a:r>
              <a:rPr lang="en-US" altLang="zh-CN" sz="2800" baseline="30000" dirty="0">
                <a:cs typeface="Times New Roman" pitchFamily="18" charset="0"/>
              </a:rPr>
              <a:t>+</a:t>
            </a:r>
            <a:r>
              <a:rPr lang="en-US" altLang="zh-CN" sz="2800" dirty="0">
                <a:cs typeface="Times New Roman" pitchFamily="18" charset="0"/>
              </a:rPr>
              <a:t>-Tree Node Structure</a:t>
            </a:r>
            <a:endParaRPr lang="zh-CN" altLang="en-US" dirty="0"/>
          </a:p>
        </p:txBody>
      </p:sp>
      <p:sp>
        <p:nvSpPr>
          <p:cNvPr id="3" name="内容占位符 2">
            <a:extLst>
              <a:ext uri="{FF2B5EF4-FFF2-40B4-BE49-F238E27FC236}">
                <a16:creationId xmlns:a16="http://schemas.microsoft.com/office/drawing/2014/main" id="{051BC1F3-46F1-478A-98B4-AB3EEE9CCFCE}"/>
              </a:ext>
            </a:extLst>
          </p:cNvPr>
          <p:cNvSpPr>
            <a:spLocks noGrp="1"/>
          </p:cNvSpPr>
          <p:nvPr>
            <p:ph idx="1"/>
          </p:nvPr>
        </p:nvSpPr>
        <p:spPr/>
        <p:txBody>
          <a:bodyPr/>
          <a:lstStyle/>
          <a:p>
            <a:pPr>
              <a:tabLst>
                <a:tab pos="1655763" algn="l"/>
              </a:tabLst>
            </a:pPr>
            <a:r>
              <a:rPr lang="en-US" altLang="en-US" dirty="0">
                <a:cs typeface="Times New Roman" pitchFamily="18" charset="0"/>
              </a:rPr>
              <a:t>The search-keys in a node are ordered </a:t>
            </a:r>
          </a:p>
          <a:p>
            <a:pPr>
              <a:tabLst>
                <a:tab pos="1655763" algn="l"/>
              </a:tabLst>
            </a:pPr>
            <a:r>
              <a:rPr lang="en-US" altLang="en-US" dirty="0">
                <a:cs typeface="Times New Roman" pitchFamily="18" charset="0"/>
              </a:rPr>
              <a:t>Typical node</a:t>
            </a:r>
            <a:br>
              <a:rPr lang="en-US" altLang="en-US" dirty="0">
                <a:cs typeface="Times New Roman" pitchFamily="18" charset="0"/>
              </a:rPr>
            </a:br>
            <a:br>
              <a:rPr lang="en-US" altLang="en-US" dirty="0">
                <a:cs typeface="Times New Roman" pitchFamily="18" charset="0"/>
              </a:rPr>
            </a:br>
            <a:br>
              <a:rPr lang="en-US" altLang="en-US" dirty="0">
                <a:cs typeface="Times New Roman" pitchFamily="18" charset="0"/>
              </a:rPr>
            </a:br>
            <a:endParaRPr lang="en-US" altLang="en-US" dirty="0">
              <a:cs typeface="Times New Roman" pitchFamily="18" charset="0"/>
            </a:endParaRPr>
          </a:p>
          <a:p>
            <a:pPr lvl="1">
              <a:tabLst>
                <a:tab pos="1655763" algn="l"/>
              </a:tabLst>
            </a:pPr>
            <a:r>
              <a:rPr lang="en-US" altLang="en-US" dirty="0">
                <a:ea typeface="ＭＳ Ｐゴシック" pitchFamily="34" charset="-128"/>
                <a:cs typeface="Times New Roman" pitchFamily="18" charset="0"/>
              </a:rPr>
              <a:t>K</a:t>
            </a:r>
            <a:r>
              <a:rPr lang="en-US" altLang="en-US" baseline="-25000" dirty="0">
                <a:ea typeface="ＭＳ Ｐゴシック" pitchFamily="34" charset="-128"/>
                <a:cs typeface="Times New Roman" pitchFamily="18" charset="0"/>
              </a:rPr>
              <a:t>i</a:t>
            </a:r>
            <a:r>
              <a:rPr lang="en-US" altLang="en-US" dirty="0">
                <a:ea typeface="ＭＳ Ｐゴシック" pitchFamily="34" charset="-128"/>
                <a:cs typeface="Times New Roman" pitchFamily="18" charset="0"/>
              </a:rPr>
              <a:t> are the search-key values </a:t>
            </a:r>
          </a:p>
          <a:p>
            <a:pPr lvl="1">
              <a:tabLst>
                <a:tab pos="1655763" algn="l"/>
              </a:tabLst>
            </a:pPr>
            <a:r>
              <a:rPr lang="en-US" altLang="en-US" dirty="0">
                <a:ea typeface="ＭＳ Ｐゴシック" pitchFamily="34" charset="-128"/>
                <a:cs typeface="Times New Roman" pitchFamily="18" charset="0"/>
              </a:rPr>
              <a:t>P</a:t>
            </a:r>
            <a:r>
              <a:rPr lang="en-US" altLang="en-US" baseline="-25000" dirty="0">
                <a:ea typeface="ＭＳ Ｐゴシック" pitchFamily="34" charset="-128"/>
                <a:cs typeface="Times New Roman" pitchFamily="18" charset="0"/>
              </a:rPr>
              <a:t>i</a:t>
            </a:r>
            <a:r>
              <a:rPr lang="en-US" altLang="en-US" dirty="0">
                <a:ea typeface="ＭＳ Ｐゴシック" pitchFamily="34" charset="-128"/>
                <a:cs typeface="Times New Roman" pitchFamily="18" charset="0"/>
              </a:rPr>
              <a:t> are pointers to children (for non-leaf nodes) or pointers to records or buckets of records (for leaf nodes).</a:t>
            </a:r>
          </a:p>
          <a:p>
            <a:pPr>
              <a:buFont typeface="Monotype Sorts" charset="2"/>
              <a:buNone/>
              <a:tabLst>
                <a:tab pos="1655763" algn="l"/>
              </a:tabLst>
            </a:pPr>
            <a:r>
              <a:rPr lang="en-US" altLang="en-US" dirty="0">
                <a:cs typeface="Times New Roman" pitchFamily="18" charset="0"/>
              </a:rPr>
              <a:t>		 </a:t>
            </a:r>
            <a:r>
              <a:rPr lang="en-US" altLang="en-US" i="1" dirty="0">
                <a:cs typeface="Times New Roman" pitchFamily="18" charset="0"/>
              </a:rPr>
              <a:t>K</a:t>
            </a:r>
            <a:r>
              <a:rPr lang="en-US" altLang="en-US" baseline="-25000" dirty="0">
                <a:cs typeface="Times New Roman" pitchFamily="18" charset="0"/>
              </a:rPr>
              <a:t>1 </a:t>
            </a:r>
            <a:r>
              <a:rPr lang="en-US" altLang="en-US" dirty="0">
                <a:cs typeface="Times New Roman" pitchFamily="18" charset="0"/>
                <a:sym typeface="Symbol" pitchFamily="18" charset="2"/>
              </a:rPr>
              <a:t>&lt;</a:t>
            </a:r>
            <a:r>
              <a:rPr lang="en-US" altLang="en-US" dirty="0">
                <a:cs typeface="Times New Roman" pitchFamily="18" charset="0"/>
              </a:rPr>
              <a:t> </a:t>
            </a:r>
            <a:r>
              <a:rPr lang="en-US" altLang="en-US" i="1" dirty="0">
                <a:cs typeface="Times New Roman" pitchFamily="18" charset="0"/>
              </a:rPr>
              <a:t>K</a:t>
            </a:r>
            <a:r>
              <a:rPr lang="en-US" altLang="en-US" baseline="-25000" dirty="0">
                <a:cs typeface="Times New Roman" pitchFamily="18" charset="0"/>
              </a:rPr>
              <a:t>2 </a:t>
            </a:r>
            <a:r>
              <a:rPr lang="en-US" altLang="en-US" dirty="0">
                <a:cs typeface="Times New Roman" pitchFamily="18" charset="0"/>
                <a:sym typeface="Symbol" pitchFamily="18" charset="2"/>
              </a:rPr>
              <a:t>&lt;</a:t>
            </a:r>
            <a:r>
              <a:rPr lang="en-US" altLang="en-US" dirty="0">
                <a:cs typeface="Times New Roman" pitchFamily="18" charset="0"/>
              </a:rPr>
              <a:t> </a:t>
            </a:r>
            <a:r>
              <a:rPr lang="en-US" altLang="en-US" i="1" dirty="0">
                <a:cs typeface="Times New Roman" pitchFamily="18" charset="0"/>
              </a:rPr>
              <a:t>K</a:t>
            </a:r>
            <a:r>
              <a:rPr lang="en-US" altLang="en-US" baseline="-25000" dirty="0">
                <a:cs typeface="Times New Roman" pitchFamily="18" charset="0"/>
              </a:rPr>
              <a:t>3 </a:t>
            </a:r>
            <a:r>
              <a:rPr lang="en-US" altLang="en-US" dirty="0">
                <a:cs typeface="Times New Roman" pitchFamily="18" charset="0"/>
                <a:sym typeface="Symbol" pitchFamily="18" charset="2"/>
              </a:rPr>
              <a:t>&lt;</a:t>
            </a:r>
            <a:r>
              <a:rPr lang="en-US" altLang="en-US" dirty="0">
                <a:cs typeface="Times New Roman" pitchFamily="18" charset="0"/>
              </a:rPr>
              <a:t> </a:t>
            </a:r>
            <a:r>
              <a:rPr lang="en-US" altLang="en-US" i="1" dirty="0">
                <a:cs typeface="Times New Roman" pitchFamily="18" charset="0"/>
              </a:rPr>
              <a:t>. . .</a:t>
            </a:r>
            <a:r>
              <a:rPr lang="en-US" altLang="en-US" baseline="-25000" dirty="0">
                <a:cs typeface="Times New Roman" pitchFamily="18" charset="0"/>
              </a:rPr>
              <a:t> </a:t>
            </a:r>
            <a:r>
              <a:rPr lang="en-US" altLang="en-US" dirty="0">
                <a:cs typeface="Times New Roman" pitchFamily="18" charset="0"/>
                <a:sym typeface="Symbol" pitchFamily="18" charset="2"/>
              </a:rPr>
              <a:t>&lt;</a:t>
            </a:r>
            <a:r>
              <a:rPr lang="en-US" altLang="en-US" dirty="0">
                <a:cs typeface="Times New Roman" pitchFamily="18" charset="0"/>
              </a:rPr>
              <a:t> </a:t>
            </a:r>
            <a:r>
              <a:rPr lang="en-US" altLang="en-US" i="1" dirty="0" err="1">
                <a:cs typeface="Times New Roman" pitchFamily="18" charset="0"/>
              </a:rPr>
              <a:t>K</a:t>
            </a:r>
            <a:r>
              <a:rPr lang="en-US" altLang="en-US" i="1" baseline="-25000" dirty="0" err="1">
                <a:cs typeface="Times New Roman" pitchFamily="18" charset="0"/>
              </a:rPr>
              <a:t>n</a:t>
            </a:r>
            <a:r>
              <a:rPr lang="en-US" altLang="en-US" i="1" baseline="-25000" dirty="0">
                <a:cs typeface="Times New Roman" pitchFamily="18" charset="0"/>
              </a:rPr>
              <a:t>–</a:t>
            </a:r>
            <a:r>
              <a:rPr lang="en-US" altLang="en-US" baseline="-25000" dirty="0">
                <a:cs typeface="Times New Roman" pitchFamily="18" charset="0"/>
              </a:rPr>
              <a:t>1</a:t>
            </a:r>
          </a:p>
          <a:p>
            <a:pPr>
              <a:buFont typeface="Monotype Sorts" charset="2"/>
              <a:buNone/>
              <a:tabLst>
                <a:tab pos="1655763" algn="l"/>
              </a:tabLst>
            </a:pPr>
            <a:r>
              <a:rPr lang="en-US" altLang="en-US" baseline="-25000" dirty="0">
                <a:cs typeface="Times New Roman" pitchFamily="18" charset="0"/>
              </a:rPr>
              <a:t>        </a:t>
            </a:r>
            <a:r>
              <a:rPr lang="en-US" altLang="en-US" dirty="0">
                <a:cs typeface="Times New Roman" pitchFamily="18" charset="0"/>
              </a:rPr>
              <a:t>(Initially assume no duplicate keys, address duplicates later)</a:t>
            </a:r>
          </a:p>
          <a:p>
            <a:pPr>
              <a:buFont typeface="Monotype Sorts" charset="2"/>
              <a:buNone/>
              <a:tabLst>
                <a:tab pos="1655763" algn="l"/>
              </a:tabLst>
            </a:pPr>
            <a:endParaRPr lang="en-US" altLang="en-US"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199B51CF-F39C-4743-8179-83159E1E0D6E}"/>
              </a:ext>
            </a:extLst>
          </p:cNvPr>
          <p:cNvSpPr>
            <a:spLocks noGrp="1"/>
          </p:cNvSpPr>
          <p:nvPr>
            <p:ph type="dt" sz="half" idx="10"/>
          </p:nvPr>
        </p:nvSpPr>
        <p:spPr/>
        <p:txBody>
          <a:bodyPr/>
          <a:lstStyle/>
          <a:p>
            <a:fld id="{06620450-D0FF-4D23-848A-B5721CB1E89D}"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6309C6C-32C4-4E06-90B9-98B981A0248F}"/>
              </a:ext>
            </a:extLst>
          </p:cNvPr>
          <p:cNvSpPr>
            <a:spLocks noGrp="1"/>
          </p:cNvSpPr>
          <p:nvPr>
            <p:ph type="sldNum" sz="quarter" idx="12"/>
          </p:nvPr>
        </p:nvSpPr>
        <p:spPr/>
        <p:txBody>
          <a:bodyPr/>
          <a:lstStyle/>
          <a:p>
            <a:fld id="{47C4BD23-150C-4A56-8E66-9482A3FB2E80}" type="slidenum">
              <a:rPr lang="zh-CN" altLang="en-US" smtClean="0"/>
              <a:pPr/>
              <a:t>31</a:t>
            </a:fld>
            <a:endParaRPr lang="zh-CN" altLang="en-US" dirty="0"/>
          </a:p>
        </p:txBody>
      </p:sp>
      <p:pic>
        <p:nvPicPr>
          <p:cNvPr id="6" name="Picture 6">
            <a:extLst>
              <a:ext uri="{FF2B5EF4-FFF2-40B4-BE49-F238E27FC236}">
                <a16:creationId xmlns:a16="http://schemas.microsoft.com/office/drawing/2014/main" id="{B1BE48E3-7A02-4252-BF48-454B03182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812" y="1848211"/>
            <a:ext cx="68405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499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2BADA-4E5D-4EF0-A855-758F5BEE4349}"/>
              </a:ext>
            </a:extLst>
          </p:cNvPr>
          <p:cNvSpPr>
            <a:spLocks noGrp="1"/>
          </p:cNvSpPr>
          <p:nvPr>
            <p:ph type="title"/>
          </p:nvPr>
        </p:nvSpPr>
        <p:spPr/>
        <p:txBody>
          <a:bodyPr/>
          <a:lstStyle/>
          <a:p>
            <a:r>
              <a:rPr lang="en-US" altLang="zh-CN" sz="2800" dirty="0">
                <a:cs typeface="Times New Roman" pitchFamily="18" charset="0"/>
              </a:rPr>
              <a:t>Leaf Nodes in B</a:t>
            </a:r>
            <a:r>
              <a:rPr lang="en-US" altLang="zh-CN" sz="2800" baseline="30000" dirty="0">
                <a:cs typeface="Times New Roman" pitchFamily="18" charset="0"/>
              </a:rPr>
              <a:t>+</a:t>
            </a:r>
            <a:r>
              <a:rPr lang="en-US" altLang="zh-CN" sz="2800" dirty="0">
                <a:cs typeface="Times New Roman" pitchFamily="18" charset="0"/>
              </a:rPr>
              <a:t>-Trees</a:t>
            </a:r>
            <a:endParaRPr lang="zh-CN" altLang="en-US" dirty="0"/>
          </a:p>
        </p:txBody>
      </p:sp>
      <p:sp>
        <p:nvSpPr>
          <p:cNvPr id="3" name="内容占位符 2">
            <a:extLst>
              <a:ext uri="{FF2B5EF4-FFF2-40B4-BE49-F238E27FC236}">
                <a16:creationId xmlns:a16="http://schemas.microsoft.com/office/drawing/2014/main" id="{FD21E061-3F4F-4C15-BF9C-0CEE5707D584}"/>
              </a:ext>
            </a:extLst>
          </p:cNvPr>
          <p:cNvSpPr>
            <a:spLocks noGrp="1"/>
          </p:cNvSpPr>
          <p:nvPr>
            <p:ph idx="1"/>
          </p:nvPr>
        </p:nvSpPr>
        <p:spPr/>
        <p:txBody>
          <a:bodyPr/>
          <a:lstStyle/>
          <a:p>
            <a:pPr marL="0" indent="0">
              <a:buNone/>
            </a:pPr>
            <a:r>
              <a:rPr lang="en-US" altLang="en-US" dirty="0">
                <a:ea typeface="ＭＳ Ｐゴシック" pitchFamily="34" charset="-128"/>
                <a:cs typeface="Times New Roman" pitchFamily="18" charset="0"/>
              </a:rPr>
              <a:t>Properties of a leaf node:</a:t>
            </a:r>
          </a:p>
          <a:p>
            <a:r>
              <a:rPr lang="en-US" altLang="en-US" dirty="0">
                <a:cs typeface="Times New Roman" pitchFamily="18" charset="0"/>
              </a:rPr>
              <a:t>For </a:t>
            </a:r>
            <a:r>
              <a:rPr lang="en-US" altLang="en-US" i="1" dirty="0" err="1">
                <a:cs typeface="Times New Roman" pitchFamily="18" charset="0"/>
              </a:rPr>
              <a:t>i</a:t>
            </a:r>
            <a:r>
              <a:rPr lang="en-US" altLang="en-US" dirty="0">
                <a:cs typeface="Times New Roman" pitchFamily="18" charset="0"/>
              </a:rPr>
              <a:t> = 1, 2, . . ., </a:t>
            </a:r>
            <a:r>
              <a:rPr lang="en-US" altLang="en-US" i="1" dirty="0">
                <a:cs typeface="Times New Roman" pitchFamily="18" charset="0"/>
              </a:rPr>
              <a:t>n–</a:t>
            </a:r>
            <a:r>
              <a:rPr lang="en-US" altLang="en-US" dirty="0">
                <a:cs typeface="Times New Roman" pitchFamily="18" charset="0"/>
              </a:rPr>
              <a:t>1, pointer </a:t>
            </a:r>
            <a:r>
              <a:rPr lang="en-US" altLang="en-US" i="1" dirty="0">
                <a:cs typeface="Times New Roman" pitchFamily="18" charset="0"/>
              </a:rPr>
              <a:t>P</a:t>
            </a:r>
            <a:r>
              <a:rPr lang="en-US" altLang="en-US" i="1" baseline="-25000" dirty="0">
                <a:cs typeface="Times New Roman" pitchFamily="18" charset="0"/>
              </a:rPr>
              <a:t>i</a:t>
            </a:r>
            <a:r>
              <a:rPr lang="en-US" altLang="en-US" dirty="0">
                <a:cs typeface="Times New Roman" pitchFamily="18" charset="0"/>
              </a:rPr>
              <a:t> points to a file record with search-key value </a:t>
            </a:r>
            <a:r>
              <a:rPr lang="en-US" altLang="en-US" i="1" dirty="0">
                <a:cs typeface="Times New Roman" pitchFamily="18" charset="0"/>
              </a:rPr>
              <a:t>K</a:t>
            </a:r>
            <a:r>
              <a:rPr lang="en-US" altLang="en-US" i="1" baseline="-25000" dirty="0">
                <a:cs typeface="Times New Roman" pitchFamily="18" charset="0"/>
              </a:rPr>
              <a:t>i</a:t>
            </a:r>
            <a:r>
              <a:rPr lang="en-US" altLang="en-US" dirty="0">
                <a:cs typeface="Times New Roman" pitchFamily="18" charset="0"/>
              </a:rPr>
              <a:t>, </a:t>
            </a:r>
          </a:p>
          <a:p>
            <a:r>
              <a:rPr lang="en-US" altLang="en-US" dirty="0">
                <a:cs typeface="Times New Roman" pitchFamily="18" charset="0"/>
              </a:rPr>
              <a:t>If </a:t>
            </a:r>
            <a:r>
              <a:rPr lang="en-US" altLang="en-US" i="1" dirty="0">
                <a:cs typeface="Times New Roman" pitchFamily="18" charset="0"/>
              </a:rPr>
              <a:t>L</a:t>
            </a:r>
            <a:r>
              <a:rPr lang="en-US" altLang="en-US" i="1" baseline="-25000" dirty="0">
                <a:cs typeface="Times New Roman" pitchFamily="18" charset="0"/>
              </a:rPr>
              <a:t>i</a:t>
            </a:r>
            <a:r>
              <a:rPr lang="en-US" altLang="en-US" i="1" dirty="0">
                <a:cs typeface="Times New Roman" pitchFamily="18" charset="0"/>
              </a:rPr>
              <a:t>, </a:t>
            </a:r>
            <a:r>
              <a:rPr lang="en-US" altLang="en-US" i="1" dirty="0" err="1">
                <a:cs typeface="Times New Roman" pitchFamily="18" charset="0"/>
              </a:rPr>
              <a:t>L</a:t>
            </a:r>
            <a:r>
              <a:rPr lang="en-US" altLang="en-US" i="1" baseline="-25000" dirty="0" err="1">
                <a:cs typeface="Times New Roman" pitchFamily="18" charset="0"/>
              </a:rPr>
              <a:t>j</a:t>
            </a:r>
            <a:r>
              <a:rPr lang="en-US" altLang="en-US" dirty="0">
                <a:cs typeface="Times New Roman" pitchFamily="18" charset="0"/>
              </a:rPr>
              <a:t> are leaf nodes and </a:t>
            </a:r>
            <a:r>
              <a:rPr lang="en-US" altLang="en-US" i="1" dirty="0" err="1">
                <a:cs typeface="Times New Roman" pitchFamily="18" charset="0"/>
              </a:rPr>
              <a:t>i</a:t>
            </a:r>
            <a:r>
              <a:rPr lang="en-US" altLang="en-US" i="1" dirty="0">
                <a:cs typeface="Times New Roman" pitchFamily="18" charset="0"/>
              </a:rPr>
              <a:t> </a:t>
            </a:r>
            <a:r>
              <a:rPr lang="en-US" altLang="en-US" dirty="0">
                <a:cs typeface="Times New Roman" pitchFamily="18" charset="0"/>
              </a:rPr>
              <a:t>&lt; </a:t>
            </a:r>
            <a:r>
              <a:rPr lang="en-US" altLang="en-US" i="1" dirty="0">
                <a:cs typeface="Times New Roman" pitchFamily="18" charset="0"/>
              </a:rPr>
              <a:t>j, L</a:t>
            </a:r>
            <a:r>
              <a:rPr lang="en-US" altLang="en-US" i="1" baseline="-25000" dirty="0">
                <a:cs typeface="Times New Roman" pitchFamily="18" charset="0"/>
              </a:rPr>
              <a:t>i</a:t>
            </a:r>
            <a:r>
              <a:rPr lang="en-US" altLang="en-US" dirty="0">
                <a:cs typeface="Times New Roman" pitchFamily="18" charset="0"/>
              </a:rPr>
              <a:t>’s search-key values are less than or equal to </a:t>
            </a:r>
            <a:r>
              <a:rPr lang="en-US" altLang="en-US" i="1" dirty="0" err="1">
                <a:cs typeface="Times New Roman" pitchFamily="18" charset="0"/>
              </a:rPr>
              <a:t>L</a:t>
            </a:r>
            <a:r>
              <a:rPr lang="en-US" altLang="en-US" i="1" baseline="-25000" dirty="0" err="1">
                <a:cs typeface="Times New Roman" pitchFamily="18" charset="0"/>
              </a:rPr>
              <a:t>j</a:t>
            </a:r>
            <a:r>
              <a:rPr lang="en-US" altLang="en-US" dirty="0" err="1">
                <a:cs typeface="Times New Roman" pitchFamily="18" charset="0"/>
              </a:rPr>
              <a:t>’s</a:t>
            </a:r>
            <a:r>
              <a:rPr lang="en-US" altLang="en-US" dirty="0">
                <a:cs typeface="Times New Roman" pitchFamily="18" charset="0"/>
              </a:rPr>
              <a:t> search-key values</a:t>
            </a:r>
          </a:p>
          <a:p>
            <a:r>
              <a:rPr lang="en-US" altLang="en-US" i="1" dirty="0" err="1">
                <a:cs typeface="Times New Roman" pitchFamily="18" charset="0"/>
              </a:rPr>
              <a:t>P</a:t>
            </a:r>
            <a:r>
              <a:rPr lang="en-US" altLang="en-US" i="1" baseline="-25000" dirty="0" err="1">
                <a:cs typeface="Times New Roman" pitchFamily="18" charset="0"/>
              </a:rPr>
              <a:t>n</a:t>
            </a:r>
            <a:r>
              <a:rPr lang="en-US" altLang="en-US" dirty="0">
                <a:cs typeface="Times New Roman" pitchFamily="18" charset="0"/>
              </a:rPr>
              <a:t> points to next leaf node in search-key order</a:t>
            </a:r>
          </a:p>
          <a:p>
            <a:endParaRPr lang="zh-CN" altLang="en-US" dirty="0"/>
          </a:p>
        </p:txBody>
      </p:sp>
      <p:sp>
        <p:nvSpPr>
          <p:cNvPr id="4" name="日期占位符 3">
            <a:extLst>
              <a:ext uri="{FF2B5EF4-FFF2-40B4-BE49-F238E27FC236}">
                <a16:creationId xmlns:a16="http://schemas.microsoft.com/office/drawing/2014/main" id="{0C2671F6-4EAF-4639-AC24-70B2354E95A0}"/>
              </a:ext>
            </a:extLst>
          </p:cNvPr>
          <p:cNvSpPr>
            <a:spLocks noGrp="1"/>
          </p:cNvSpPr>
          <p:nvPr>
            <p:ph type="dt" sz="half" idx="10"/>
          </p:nvPr>
        </p:nvSpPr>
        <p:spPr/>
        <p:txBody>
          <a:bodyPr/>
          <a:lstStyle/>
          <a:p>
            <a:fld id="{AC75AA7A-AA3F-4BDC-B987-645551DD270E}"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73F7408C-4150-4F6F-BD08-AECB68F586AE}"/>
              </a:ext>
            </a:extLst>
          </p:cNvPr>
          <p:cNvSpPr>
            <a:spLocks noGrp="1"/>
          </p:cNvSpPr>
          <p:nvPr>
            <p:ph type="sldNum" sz="quarter" idx="12"/>
          </p:nvPr>
        </p:nvSpPr>
        <p:spPr/>
        <p:txBody>
          <a:bodyPr/>
          <a:lstStyle/>
          <a:p>
            <a:fld id="{47C4BD23-150C-4A56-8E66-9482A3FB2E80}" type="slidenum">
              <a:rPr lang="zh-CN" altLang="en-US" smtClean="0"/>
              <a:pPr/>
              <a:t>32</a:t>
            </a:fld>
            <a:endParaRPr lang="zh-CN" altLang="en-US" dirty="0"/>
          </a:p>
        </p:txBody>
      </p:sp>
      <p:grpSp>
        <p:nvGrpSpPr>
          <p:cNvPr id="6" name="Group 7">
            <a:extLst>
              <a:ext uri="{FF2B5EF4-FFF2-40B4-BE49-F238E27FC236}">
                <a16:creationId xmlns:a16="http://schemas.microsoft.com/office/drawing/2014/main" id="{DBB996B7-6310-43B1-BB26-BEB8997514D5}"/>
              </a:ext>
            </a:extLst>
          </p:cNvPr>
          <p:cNvGrpSpPr>
            <a:grpSpLocks/>
          </p:cNvGrpSpPr>
          <p:nvPr/>
        </p:nvGrpSpPr>
        <p:grpSpPr bwMode="auto">
          <a:xfrm>
            <a:off x="4294209" y="3130952"/>
            <a:ext cx="7586992" cy="3447163"/>
            <a:chOff x="961" y="2239"/>
            <a:chExt cx="4527" cy="1961"/>
          </a:xfrm>
        </p:grpSpPr>
        <p:pic>
          <p:nvPicPr>
            <p:cNvPr id="7" name="Picture 8">
              <a:extLst>
                <a:ext uri="{FF2B5EF4-FFF2-40B4-BE49-F238E27FC236}">
                  <a16:creationId xmlns:a16="http://schemas.microsoft.com/office/drawing/2014/main" id="{895ABBBE-8BD8-4108-AD39-FB19623FD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32EC7845-E2D0-4E89-B779-F3C2B084A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32832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1A51E-22A9-4AFB-9640-DD67218F6823}"/>
              </a:ext>
            </a:extLst>
          </p:cNvPr>
          <p:cNvSpPr>
            <a:spLocks noGrp="1"/>
          </p:cNvSpPr>
          <p:nvPr>
            <p:ph type="title"/>
          </p:nvPr>
        </p:nvSpPr>
        <p:spPr/>
        <p:txBody>
          <a:bodyPr/>
          <a:lstStyle/>
          <a:p>
            <a:r>
              <a:rPr lang="en-US" altLang="en-US" sz="2800" dirty="0">
                <a:cs typeface="Times New Roman" pitchFamily="18" charset="0"/>
              </a:rPr>
              <a:t>Non-Leaf Nodes in B</a:t>
            </a:r>
            <a:r>
              <a:rPr lang="en-US" altLang="en-US" sz="2800" baseline="30000" dirty="0">
                <a:cs typeface="Times New Roman" pitchFamily="18" charset="0"/>
              </a:rPr>
              <a:t>+</a:t>
            </a:r>
            <a:r>
              <a:rPr lang="en-US" altLang="en-US" sz="2800" dirty="0">
                <a:cs typeface="Times New Roman" pitchFamily="18" charset="0"/>
              </a:rPr>
              <a:t>-Trees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72D661-3288-4A2E-BEFB-6743DEFF6ECB}"/>
                  </a:ext>
                </a:extLst>
              </p:cNvPr>
              <p:cNvSpPr>
                <a:spLocks noGrp="1"/>
              </p:cNvSpPr>
              <p:nvPr>
                <p:ph idx="1"/>
              </p:nvPr>
            </p:nvSpPr>
            <p:spPr/>
            <p:txBody>
              <a:bodyPr/>
              <a:lstStyle/>
              <a:p>
                <a:pPr>
                  <a:defRPr/>
                </a:pPr>
                <a:r>
                  <a:rPr lang="en-US" altLang="en-US" dirty="0">
                    <a:solidFill>
                      <a:schemeClr val="tx1"/>
                    </a:solidFill>
                    <a:cs typeface="Times New Roman" pitchFamily="18" charset="0"/>
                  </a:rPr>
                  <a:t>Non leaf nodes form a multi-level sparse index on the leaf nodes.  For a non-leaf node with m pointers:</a:t>
                </a:r>
              </a:p>
              <a:p>
                <a:pPr lvl="1">
                  <a:defRPr/>
                </a:pPr>
                <a:r>
                  <a:rPr lang="en-US" altLang="en-US" dirty="0">
                    <a:solidFill>
                      <a:schemeClr val="tx1"/>
                    </a:solidFill>
                    <a:ea typeface="ＭＳ Ｐゴシック" pitchFamily="34" charset="-128"/>
                    <a:cs typeface="Times New Roman" pitchFamily="18" charset="0"/>
                  </a:rPr>
                  <a:t>All the search-keys in the </a:t>
                </a:r>
                <a:r>
                  <a:rPr lang="en-US" altLang="en-US" dirty="0" err="1">
                    <a:solidFill>
                      <a:schemeClr val="tx1"/>
                    </a:solidFill>
                    <a:ea typeface="ＭＳ Ｐゴシック" pitchFamily="34" charset="-128"/>
                    <a:cs typeface="Times New Roman" pitchFamily="18" charset="0"/>
                  </a:rPr>
                  <a:t>subtree</a:t>
                </a:r>
                <a:r>
                  <a:rPr lang="en-US" altLang="en-US" dirty="0">
                    <a:solidFill>
                      <a:schemeClr val="tx1"/>
                    </a:solidFill>
                    <a:ea typeface="ＭＳ Ｐゴシック" pitchFamily="34" charset="-128"/>
                    <a:cs typeface="Times New Roman" pitchFamily="18" charset="0"/>
                  </a:rPr>
                  <a:t> to which P</a:t>
                </a:r>
                <a:r>
                  <a:rPr lang="en-US" altLang="en-US" baseline="-25000" dirty="0">
                    <a:solidFill>
                      <a:schemeClr val="tx1"/>
                    </a:solidFill>
                    <a:ea typeface="ＭＳ Ｐゴシック" pitchFamily="34" charset="-128"/>
                    <a:cs typeface="Times New Roman" pitchFamily="18" charset="0"/>
                  </a:rPr>
                  <a:t>1</a:t>
                </a:r>
                <a:r>
                  <a:rPr lang="en-US" altLang="en-US" dirty="0">
                    <a:solidFill>
                      <a:schemeClr val="tx1"/>
                    </a:solidFill>
                    <a:ea typeface="ＭＳ Ｐゴシック" pitchFamily="34" charset="-128"/>
                    <a:cs typeface="Times New Roman" pitchFamily="18" charset="0"/>
                  </a:rPr>
                  <a:t> points are less than K</a:t>
                </a:r>
                <a:r>
                  <a:rPr lang="en-US" altLang="en-US" baseline="-25000" dirty="0">
                    <a:solidFill>
                      <a:schemeClr val="tx1"/>
                    </a:solidFill>
                    <a:ea typeface="ＭＳ Ｐゴシック" pitchFamily="34" charset="-128"/>
                    <a:cs typeface="Times New Roman" pitchFamily="18" charset="0"/>
                  </a:rPr>
                  <a:t>1 </a:t>
                </a:r>
                <a:endParaRPr lang="en-US" altLang="en-US" dirty="0">
                  <a:solidFill>
                    <a:schemeClr val="tx1"/>
                  </a:solidFill>
                  <a:ea typeface="ＭＳ Ｐゴシック" pitchFamily="34" charset="-128"/>
                  <a:cs typeface="Times New Roman" pitchFamily="18" charset="0"/>
                </a:endParaRPr>
              </a:p>
              <a:p>
                <a:pPr lvl="1">
                  <a:defRPr/>
                </a:pPr>
                <a:r>
                  <a:rPr lang="en-US" altLang="en-US" dirty="0">
                    <a:solidFill>
                      <a:schemeClr val="tx1"/>
                    </a:solidFill>
                    <a:ea typeface="ＭＳ Ｐゴシック" pitchFamily="34" charset="-128"/>
                    <a:cs typeface="Times New Roman" pitchFamily="18" charset="0"/>
                  </a:rPr>
                  <a:t>For 2 </a:t>
                </a:r>
                <a:r>
                  <a:rPr lang="en-US" altLang="en-US" dirty="0">
                    <a:solidFill>
                      <a:schemeClr val="tx1"/>
                    </a:solidFill>
                    <a:ea typeface="ＭＳ Ｐゴシック" pitchFamily="34" charset="-128"/>
                    <a:cs typeface="Times New Roman" pitchFamily="18" charset="0"/>
                    <a:sym typeface="Symbol" pitchFamily="18" charset="2"/>
                  </a:rPr>
                  <a:t> i  n – 1, all the search-keys in the </a:t>
                </a:r>
                <a:r>
                  <a:rPr lang="en-US" altLang="en-US" dirty="0" err="1">
                    <a:solidFill>
                      <a:schemeClr val="tx1"/>
                    </a:solidFill>
                    <a:ea typeface="ＭＳ Ｐゴシック" pitchFamily="34" charset="-128"/>
                    <a:cs typeface="Times New Roman" pitchFamily="18" charset="0"/>
                    <a:sym typeface="Symbol" pitchFamily="18" charset="2"/>
                  </a:rPr>
                  <a:t>subtree</a:t>
                </a:r>
                <a:r>
                  <a:rPr lang="en-US" altLang="en-US" dirty="0">
                    <a:solidFill>
                      <a:schemeClr val="tx1"/>
                    </a:solidFill>
                    <a:ea typeface="ＭＳ Ｐゴシック" pitchFamily="34" charset="-128"/>
                    <a:cs typeface="Times New Roman" pitchFamily="18" charset="0"/>
                    <a:sym typeface="Symbol" pitchFamily="18" charset="2"/>
                  </a:rPr>
                  <a:t> to which P</a:t>
                </a:r>
                <a:r>
                  <a:rPr lang="en-US" altLang="en-US" baseline="-25000" dirty="0">
                    <a:solidFill>
                      <a:schemeClr val="tx1"/>
                    </a:solidFill>
                    <a:ea typeface="ＭＳ Ｐゴシック" pitchFamily="34" charset="-128"/>
                    <a:cs typeface="Times New Roman" pitchFamily="18" charset="0"/>
                    <a:sym typeface="Symbol" pitchFamily="18" charset="2"/>
                  </a:rPr>
                  <a:t>i</a:t>
                </a:r>
                <a:r>
                  <a:rPr lang="en-US" altLang="en-US" dirty="0">
                    <a:solidFill>
                      <a:schemeClr val="tx1"/>
                    </a:solidFill>
                    <a:ea typeface="ＭＳ Ｐゴシック" pitchFamily="34" charset="-128"/>
                    <a:cs typeface="Times New Roman" pitchFamily="18" charset="0"/>
                    <a:sym typeface="Symbol" pitchFamily="18" charset="2"/>
                  </a:rPr>
                  <a:t> points have values greater than or equal to K</a:t>
                </a:r>
                <a:r>
                  <a:rPr lang="en-US" altLang="en-US" baseline="-25000" dirty="0">
                    <a:solidFill>
                      <a:schemeClr val="tx1"/>
                    </a:solidFill>
                    <a:ea typeface="ＭＳ Ｐゴシック" pitchFamily="34" charset="-128"/>
                    <a:cs typeface="Times New Roman" pitchFamily="18" charset="0"/>
                    <a:sym typeface="Symbol" pitchFamily="18" charset="2"/>
                  </a:rPr>
                  <a:t>i–1</a:t>
                </a:r>
                <a:r>
                  <a:rPr lang="en-US" altLang="en-US" dirty="0">
                    <a:solidFill>
                      <a:schemeClr val="tx1"/>
                    </a:solidFill>
                    <a:ea typeface="ＭＳ Ｐゴシック" pitchFamily="34" charset="-128"/>
                    <a:cs typeface="Times New Roman" pitchFamily="18" charset="0"/>
                    <a:sym typeface="Symbol" pitchFamily="18" charset="2"/>
                  </a:rPr>
                  <a:t> and less than K</a:t>
                </a:r>
                <a:r>
                  <a:rPr lang="en-US" altLang="en-US" baseline="-25000" dirty="0">
                    <a:solidFill>
                      <a:schemeClr val="tx1"/>
                    </a:solidFill>
                    <a:ea typeface="ＭＳ Ｐゴシック" pitchFamily="34" charset="-128"/>
                    <a:cs typeface="Times New Roman" pitchFamily="18" charset="0"/>
                    <a:sym typeface="Symbol" pitchFamily="18" charset="2"/>
                  </a:rPr>
                  <a:t>i </a:t>
                </a:r>
              </a:p>
              <a:p>
                <a:pPr marL="384175" lvl="1" indent="0">
                  <a:buNone/>
                  <a:defRPr/>
                </a:pPr>
                <a:r>
                  <a:rPr lang="en-US" altLang="zh-CN" dirty="0">
                    <a:solidFill>
                      <a:schemeClr val="tx1"/>
                    </a:solidFill>
                    <a:ea typeface="ＭＳ Ｐゴシック" pitchFamily="34" charset="-128"/>
                    <a:cs typeface="Times New Roman" pitchFamily="18" charset="0"/>
                    <a:sym typeface="Symbol" pitchFamily="18" charset="2"/>
                  </a:rPr>
                  <a:t>- e.g. i=2</a:t>
                </a:r>
                <a:r>
                  <a:rPr lang="zh-CN" altLang="en-US" dirty="0">
                    <a:solidFill>
                      <a:schemeClr val="tx1"/>
                    </a:solidFill>
                    <a:ea typeface="ＭＳ Ｐゴシック" pitchFamily="34" charset="-128"/>
                    <a:cs typeface="Times New Roman" pitchFamily="18" charset="0"/>
                    <a:sym typeface="Symbol" pitchFamily="18" charset="2"/>
                  </a:rPr>
                  <a:t>， </a:t>
                </a:r>
                <a:r>
                  <a:rPr lang="en-US" altLang="en-US" dirty="0">
                    <a:solidFill>
                      <a:schemeClr val="tx1"/>
                    </a:solidFill>
                    <a:ea typeface="ＭＳ Ｐゴシック" pitchFamily="34" charset="-128"/>
                    <a:cs typeface="Times New Roman" pitchFamily="18" charset="0"/>
                    <a:sym typeface="Symbol" pitchFamily="18" charset="2"/>
                  </a:rPr>
                  <a:t>K</a:t>
                </a:r>
                <a:r>
                  <a:rPr lang="en-US" altLang="en-US" baseline="-25000" dirty="0">
                    <a:solidFill>
                      <a:schemeClr val="tx1"/>
                    </a:solidFill>
                    <a:ea typeface="ＭＳ Ｐゴシック" pitchFamily="34" charset="-128"/>
                    <a:cs typeface="Times New Roman" pitchFamily="18" charset="0"/>
                    <a:sym typeface="Symbol" pitchFamily="18" charset="2"/>
                  </a:rPr>
                  <a:t>i-1</a:t>
                </a:r>
                <a:r>
                  <a:rPr lang="zh-CN" altLang="en-US" dirty="0">
                    <a:solidFill>
                      <a:schemeClr val="tx1"/>
                    </a:solidFill>
                    <a:ea typeface="ＭＳ Ｐゴシック" pitchFamily="34" charset="-128"/>
                    <a:cs typeface="Times New Roman" pitchFamily="18" charset="0"/>
                    <a:sym typeface="Symbol" pitchFamily="18" charset="2"/>
                  </a:rPr>
                  <a:t> </a:t>
                </a:r>
                <a14:m>
                  <m:oMath xmlns:m="http://schemas.openxmlformats.org/officeDocument/2006/math">
                    <m:r>
                      <a:rPr lang="zh-CN" altLang="en-US" b="0" i="0" smtClean="0">
                        <a:solidFill>
                          <a:schemeClr val="tx1"/>
                        </a:solidFill>
                        <a:latin typeface="Cambria Math" panose="02040503050406030204" pitchFamily="18" charset="0"/>
                        <a:ea typeface="ＭＳ Ｐゴシック" pitchFamily="34" charset="-128"/>
                        <a:cs typeface="Times New Roman" pitchFamily="18" charset="0"/>
                        <a:sym typeface="Symbol" pitchFamily="18" charset="2"/>
                      </a:rPr>
                      <m:t>≤</m:t>
                    </m:r>
                  </m:oMath>
                </a14:m>
                <a:r>
                  <a:rPr lang="en-US" altLang="en-US" dirty="0">
                    <a:solidFill>
                      <a:schemeClr val="tx1"/>
                    </a:solidFill>
                    <a:ea typeface="ＭＳ Ｐゴシック" pitchFamily="34" charset="-128"/>
                    <a:cs typeface="Times New Roman" pitchFamily="18" charset="0"/>
                    <a:sym typeface="Symbol" pitchFamily="18" charset="2"/>
                  </a:rPr>
                  <a:t> P</a:t>
                </a:r>
                <a:r>
                  <a:rPr lang="en-US" altLang="en-US" baseline="-25000" dirty="0">
                    <a:solidFill>
                      <a:schemeClr val="tx1"/>
                    </a:solidFill>
                    <a:ea typeface="ＭＳ Ｐゴシック" pitchFamily="34" charset="-128"/>
                    <a:cs typeface="Times New Roman" pitchFamily="18" charset="0"/>
                    <a:sym typeface="Symbol" pitchFamily="18" charset="2"/>
                  </a:rPr>
                  <a:t>i</a:t>
                </a:r>
                <a:r>
                  <a:rPr lang="en-US" altLang="en-US" dirty="0">
                    <a:solidFill>
                      <a:schemeClr val="tx1"/>
                    </a:solidFill>
                    <a:ea typeface="ＭＳ Ｐゴシック" pitchFamily="34" charset="-128"/>
                    <a:cs typeface="Times New Roman" pitchFamily="18" charset="0"/>
                    <a:sym typeface="Symbol" pitchFamily="18" charset="2"/>
                  </a:rPr>
                  <a:t> &lt; K</a:t>
                </a:r>
                <a:r>
                  <a:rPr lang="en-US" altLang="en-US" baseline="-25000" dirty="0">
                    <a:solidFill>
                      <a:schemeClr val="tx1"/>
                    </a:solidFill>
                    <a:ea typeface="ＭＳ Ｐゴシック" pitchFamily="34" charset="-128"/>
                    <a:cs typeface="Times New Roman" pitchFamily="18" charset="0"/>
                    <a:sym typeface="Symbol" pitchFamily="18" charset="2"/>
                  </a:rPr>
                  <a:t>i</a:t>
                </a:r>
                <a:r>
                  <a:rPr lang="en-US" altLang="en-US" dirty="0">
                    <a:solidFill>
                      <a:schemeClr val="tx1"/>
                    </a:solidFill>
                    <a:ea typeface="ＭＳ Ｐゴシック" pitchFamily="34" charset="-128"/>
                    <a:cs typeface="Times New Roman" pitchFamily="18" charset="0"/>
                    <a:sym typeface="Symbol" pitchFamily="18" charset="2"/>
                  </a:rPr>
                  <a:t> </a:t>
                </a:r>
              </a:p>
              <a:p>
                <a:pPr lvl="1">
                  <a:defRPr/>
                </a:pPr>
                <a:r>
                  <a:rPr lang="en-US" altLang="en-US" dirty="0">
                    <a:solidFill>
                      <a:schemeClr val="tx1"/>
                    </a:solidFill>
                    <a:ea typeface="ＭＳ Ｐゴシック" pitchFamily="34" charset="-128"/>
                    <a:cs typeface="Times New Roman" pitchFamily="18" charset="0"/>
                    <a:sym typeface="Symbol" pitchFamily="18" charset="2"/>
                  </a:rPr>
                  <a:t>All the search-keys in the </a:t>
                </a:r>
                <a:r>
                  <a:rPr lang="en-US" altLang="en-US" dirty="0" err="1">
                    <a:solidFill>
                      <a:schemeClr val="tx1"/>
                    </a:solidFill>
                    <a:ea typeface="ＭＳ Ｐゴシック" pitchFamily="34" charset="-128"/>
                    <a:cs typeface="Times New Roman" pitchFamily="18" charset="0"/>
                    <a:sym typeface="Symbol" pitchFamily="18" charset="2"/>
                  </a:rPr>
                  <a:t>subtree</a:t>
                </a:r>
                <a:r>
                  <a:rPr lang="en-US" altLang="en-US" dirty="0">
                    <a:solidFill>
                      <a:schemeClr val="tx1"/>
                    </a:solidFill>
                    <a:ea typeface="ＭＳ Ｐゴシック" pitchFamily="34" charset="-128"/>
                    <a:cs typeface="Times New Roman" pitchFamily="18" charset="0"/>
                    <a:sym typeface="Symbol" pitchFamily="18" charset="2"/>
                  </a:rPr>
                  <a:t> to which </a:t>
                </a:r>
                <a:r>
                  <a:rPr lang="en-US" altLang="en-US" dirty="0" err="1">
                    <a:solidFill>
                      <a:schemeClr val="tx1"/>
                    </a:solidFill>
                    <a:ea typeface="ＭＳ Ｐゴシック" pitchFamily="34" charset="-128"/>
                    <a:cs typeface="Times New Roman" pitchFamily="18" charset="0"/>
                    <a:sym typeface="Symbol" pitchFamily="18" charset="2"/>
                  </a:rPr>
                  <a:t>P</a:t>
                </a:r>
                <a:r>
                  <a:rPr lang="en-US" altLang="en-US" baseline="-25000" dirty="0" err="1">
                    <a:solidFill>
                      <a:schemeClr val="tx1"/>
                    </a:solidFill>
                    <a:ea typeface="ＭＳ Ｐゴシック" pitchFamily="34" charset="-128"/>
                    <a:cs typeface="Times New Roman" pitchFamily="18" charset="0"/>
                    <a:sym typeface="Symbol" pitchFamily="18" charset="2"/>
                  </a:rPr>
                  <a:t>n</a:t>
                </a:r>
                <a:r>
                  <a:rPr lang="en-US" altLang="en-US" dirty="0">
                    <a:solidFill>
                      <a:schemeClr val="tx1"/>
                    </a:solidFill>
                    <a:ea typeface="ＭＳ Ｐゴシック" pitchFamily="34" charset="-128"/>
                    <a:cs typeface="Times New Roman" pitchFamily="18" charset="0"/>
                    <a:sym typeface="Symbol" pitchFamily="18" charset="2"/>
                  </a:rPr>
                  <a:t> points have values greater than or equal to </a:t>
                </a:r>
                <a:r>
                  <a:rPr lang="en-US" altLang="en-US" dirty="0" err="1">
                    <a:solidFill>
                      <a:schemeClr val="tx1"/>
                    </a:solidFill>
                    <a:ea typeface="ＭＳ Ｐゴシック" pitchFamily="34" charset="-128"/>
                    <a:cs typeface="Times New Roman" pitchFamily="18" charset="0"/>
                    <a:sym typeface="Symbol" pitchFamily="18" charset="2"/>
                  </a:rPr>
                  <a:t>K</a:t>
                </a:r>
                <a:r>
                  <a:rPr lang="en-US" altLang="en-US" baseline="-25000" dirty="0" err="1">
                    <a:solidFill>
                      <a:schemeClr val="tx1"/>
                    </a:solidFill>
                    <a:ea typeface="ＭＳ Ｐゴシック" pitchFamily="34" charset="-128"/>
                    <a:cs typeface="Times New Roman" pitchFamily="18" charset="0"/>
                    <a:sym typeface="Symbol" pitchFamily="18" charset="2"/>
                  </a:rPr>
                  <a:t>n</a:t>
                </a:r>
                <a:r>
                  <a:rPr lang="en-US" altLang="en-US" baseline="-25000" dirty="0">
                    <a:solidFill>
                      <a:schemeClr val="tx1"/>
                    </a:solidFill>
                    <a:ea typeface="ＭＳ Ｐゴシック" pitchFamily="34" charset="-128"/>
                    <a:cs typeface="Times New Roman" pitchFamily="18" charset="0"/>
                    <a:sym typeface="Symbol" pitchFamily="18" charset="2"/>
                  </a:rPr>
                  <a:t>–1</a:t>
                </a:r>
              </a:p>
              <a:p>
                <a:endParaRPr lang="zh-CN" altLang="en-US" dirty="0"/>
              </a:p>
            </p:txBody>
          </p:sp>
        </mc:Choice>
        <mc:Fallback xmlns="">
          <p:sp>
            <p:nvSpPr>
              <p:cNvPr id="3" name="内容占位符 2">
                <a:extLst>
                  <a:ext uri="{FF2B5EF4-FFF2-40B4-BE49-F238E27FC236}">
                    <a16:creationId xmlns:a16="http://schemas.microsoft.com/office/drawing/2014/main" id="{0A72D661-3288-4A2E-BEFB-6743DEFF6ECB}"/>
                  </a:ext>
                </a:extLst>
              </p:cNvPr>
              <p:cNvSpPr>
                <a:spLocks noGrp="1" noRot="1" noChangeAspect="1" noMove="1" noResize="1" noEditPoints="1" noAdjustHandles="1" noChangeArrowheads="1" noChangeShapeType="1" noTextEdit="1"/>
              </p:cNvSpPr>
              <p:nvPr>
                <p:ph idx="1"/>
              </p:nvPr>
            </p:nvSpPr>
            <p:spPr>
              <a:blipFill>
                <a:blip r:embed="rId2"/>
                <a:stretch>
                  <a:fillRect l="-103" t="-839" r="-56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620CEB9-BDED-4D9E-9D88-7E269AC9D4C8}"/>
              </a:ext>
            </a:extLst>
          </p:cNvPr>
          <p:cNvSpPr>
            <a:spLocks noGrp="1"/>
          </p:cNvSpPr>
          <p:nvPr>
            <p:ph type="dt" sz="half" idx="10"/>
          </p:nvPr>
        </p:nvSpPr>
        <p:spPr/>
        <p:txBody>
          <a:bodyPr/>
          <a:lstStyle/>
          <a:p>
            <a:fld id="{8BE2EE85-8FC9-4DA8-9F79-6589B634A057}"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5A9D78A-6EF0-44B1-8C6D-70E285ECC503}"/>
              </a:ext>
            </a:extLst>
          </p:cNvPr>
          <p:cNvSpPr>
            <a:spLocks noGrp="1"/>
          </p:cNvSpPr>
          <p:nvPr>
            <p:ph type="sldNum" sz="quarter" idx="12"/>
          </p:nvPr>
        </p:nvSpPr>
        <p:spPr/>
        <p:txBody>
          <a:bodyPr/>
          <a:lstStyle/>
          <a:p>
            <a:fld id="{47C4BD23-150C-4A56-8E66-9482A3FB2E80}" type="slidenum">
              <a:rPr lang="zh-CN" altLang="en-US" smtClean="0"/>
              <a:pPr/>
              <a:t>33</a:t>
            </a:fld>
            <a:endParaRPr lang="zh-CN" altLang="en-US" dirty="0"/>
          </a:p>
        </p:txBody>
      </p:sp>
      <p:pic>
        <p:nvPicPr>
          <p:cNvPr id="6" name="Picture 6">
            <a:extLst>
              <a:ext uri="{FF2B5EF4-FFF2-40B4-BE49-F238E27FC236}">
                <a16:creationId xmlns:a16="http://schemas.microsoft.com/office/drawing/2014/main" id="{1B33EC34-E602-43E8-9870-C1EC22F05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806" y="4557191"/>
            <a:ext cx="68405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a:hlinkClick r:id="rId4" action="ppaction://hlinksldjump" highlightClick="1"/>
            <a:extLst>
              <a:ext uri="{FF2B5EF4-FFF2-40B4-BE49-F238E27FC236}">
                <a16:creationId xmlns:a16="http://schemas.microsoft.com/office/drawing/2014/main" id="{49AA358A-F28F-4D97-9E00-87E27CA9C79F}"/>
              </a:ext>
            </a:extLst>
          </p:cNvPr>
          <p:cNvSpPr>
            <a:spLocks noChangeArrowheads="1"/>
          </p:cNvSpPr>
          <p:nvPr/>
        </p:nvSpPr>
        <p:spPr bwMode="auto">
          <a:xfrm>
            <a:off x="2045283" y="1324879"/>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44137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51F1E-6534-4ABC-9FF0-10D7D4BE5B42}"/>
              </a:ext>
            </a:extLst>
          </p:cNvPr>
          <p:cNvSpPr>
            <a:spLocks noGrp="1"/>
          </p:cNvSpPr>
          <p:nvPr>
            <p:ph type="title"/>
          </p:nvPr>
        </p:nvSpPr>
        <p:spPr/>
        <p:txBody>
          <a:bodyPr>
            <a:normAutofit/>
          </a:bodyPr>
          <a:lstStyle/>
          <a:p>
            <a:r>
              <a:rPr lang="en-US" altLang="zh-CN" sz="2800" dirty="0">
                <a:cs typeface="Times New Roman" pitchFamily="18" charset="0"/>
              </a:rPr>
              <a:t>Example of B</a:t>
            </a:r>
            <a:r>
              <a:rPr lang="en-US" altLang="zh-CN" sz="2800" baseline="30000" dirty="0">
                <a:cs typeface="Times New Roman" pitchFamily="18" charset="0"/>
              </a:rPr>
              <a:t>+</a:t>
            </a:r>
            <a:r>
              <a:rPr lang="en-US" altLang="zh-CN" sz="2800" dirty="0">
                <a:cs typeface="Times New Roman" pitchFamily="18" charset="0"/>
              </a:rPr>
              <a:t>-tree</a:t>
            </a:r>
            <a:endParaRPr lang="zh-CN" altLang="en-US" dirty="0"/>
          </a:p>
        </p:txBody>
      </p:sp>
      <p:sp>
        <p:nvSpPr>
          <p:cNvPr id="3" name="内容占位符 2">
            <a:extLst>
              <a:ext uri="{FF2B5EF4-FFF2-40B4-BE49-F238E27FC236}">
                <a16:creationId xmlns:a16="http://schemas.microsoft.com/office/drawing/2014/main" id="{544639F9-5DDA-45D6-B8D0-9073D25178B1}"/>
              </a:ext>
            </a:extLst>
          </p:cNvPr>
          <p:cNvSpPr>
            <a:spLocks noGrp="1"/>
          </p:cNvSpPr>
          <p:nvPr>
            <p:ph idx="1"/>
          </p:nvPr>
        </p:nvSpPr>
        <p:spPr/>
        <p:txBody>
          <a:bodyPr/>
          <a:lstStyle/>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r>
              <a:rPr lang="en-US" altLang="en-US" dirty="0">
                <a:cs typeface="Times New Roman" pitchFamily="18" charset="0"/>
              </a:rPr>
              <a:t>Leaf nodes must have between 3 and 5 values </a:t>
            </a:r>
            <a:br>
              <a:rPr lang="en-US" altLang="en-US" dirty="0">
                <a:cs typeface="Times New Roman" pitchFamily="18" charset="0"/>
              </a:rPr>
            </a:br>
            <a:r>
              <a:rPr lang="en-US" altLang="en-US" dirty="0">
                <a:cs typeface="Times New Roman" pitchFamily="18" charset="0"/>
              </a:rPr>
              <a:t>(</a:t>
            </a:r>
            <a:r>
              <a:rPr lang="en-US" altLang="en-US" dirty="0">
                <a:cs typeface="Times New Roman" pitchFamily="18" charset="0"/>
                <a:sym typeface="Symbol" pitchFamily="18" charset="2"/>
              </a:rPr>
              <a:t>(</a:t>
            </a:r>
            <a:r>
              <a:rPr lang="en-US" altLang="en-US" i="1" dirty="0">
                <a:cs typeface="Times New Roman" pitchFamily="18" charset="0"/>
                <a:sym typeface="Symbol" pitchFamily="18" charset="2"/>
              </a:rPr>
              <a:t>n</a:t>
            </a:r>
            <a:r>
              <a:rPr lang="en-US" altLang="en-US" dirty="0">
                <a:cs typeface="Times New Roman" pitchFamily="18" charset="0"/>
                <a:sym typeface="Symbol" pitchFamily="18" charset="2"/>
              </a:rPr>
              <a:t>–1)/2 and </a:t>
            </a:r>
            <a:r>
              <a:rPr lang="en-US" altLang="en-US" i="1" dirty="0">
                <a:cs typeface="Times New Roman" pitchFamily="18" charset="0"/>
                <a:sym typeface="Symbol" pitchFamily="18" charset="2"/>
              </a:rPr>
              <a:t>n </a:t>
            </a:r>
            <a:r>
              <a:rPr lang="en-US" altLang="en-US" dirty="0">
                <a:cs typeface="Times New Roman" pitchFamily="18" charset="0"/>
                <a:sym typeface="Symbol" pitchFamily="18" charset="2"/>
              </a:rPr>
              <a:t>–1, with </a:t>
            </a:r>
            <a:r>
              <a:rPr lang="en-US" altLang="en-US" i="1" dirty="0">
                <a:cs typeface="Times New Roman" pitchFamily="18" charset="0"/>
                <a:sym typeface="Symbol" pitchFamily="18" charset="2"/>
              </a:rPr>
              <a:t>n</a:t>
            </a:r>
            <a:r>
              <a:rPr lang="en-US" altLang="en-US" dirty="0">
                <a:cs typeface="Times New Roman" pitchFamily="18" charset="0"/>
                <a:sym typeface="Symbol" pitchFamily="18" charset="2"/>
              </a:rPr>
              <a:t> = 6).</a:t>
            </a:r>
          </a:p>
          <a:p>
            <a:r>
              <a:rPr lang="en-US" altLang="en-US" dirty="0">
                <a:cs typeface="Times New Roman" pitchFamily="18" charset="0"/>
                <a:sym typeface="Symbol" pitchFamily="18" charset="2"/>
              </a:rPr>
              <a:t>Non-leaf nodes other than root must have between 3 and 6 children </a:t>
            </a:r>
            <a:r>
              <a:rPr lang="en-US" altLang="en-US" dirty="0">
                <a:cs typeface="Times New Roman" pitchFamily="18" charset="0"/>
              </a:rPr>
              <a:t>(</a:t>
            </a:r>
            <a:r>
              <a:rPr lang="en-US" altLang="en-US" dirty="0">
                <a:cs typeface="Times New Roman" pitchFamily="18" charset="0"/>
                <a:sym typeface="Symbol" pitchFamily="18" charset="2"/>
              </a:rPr>
              <a:t>(</a:t>
            </a:r>
            <a:r>
              <a:rPr lang="en-US" altLang="en-US" i="1" dirty="0">
                <a:cs typeface="Times New Roman" pitchFamily="18" charset="0"/>
                <a:sym typeface="Symbol" pitchFamily="18" charset="2"/>
              </a:rPr>
              <a:t>n</a:t>
            </a:r>
            <a:r>
              <a:rPr lang="en-US" altLang="en-US" dirty="0">
                <a:cs typeface="Times New Roman" pitchFamily="18" charset="0"/>
                <a:sym typeface="Symbol" pitchFamily="18" charset="2"/>
              </a:rPr>
              <a:t>/2 and </a:t>
            </a:r>
            <a:r>
              <a:rPr lang="en-US" altLang="en-US" i="1" dirty="0">
                <a:cs typeface="Times New Roman" pitchFamily="18" charset="0"/>
                <a:sym typeface="Symbol" pitchFamily="18" charset="2"/>
              </a:rPr>
              <a:t>n </a:t>
            </a:r>
            <a:r>
              <a:rPr lang="en-US" altLang="en-US" dirty="0">
                <a:cs typeface="Times New Roman" pitchFamily="18" charset="0"/>
                <a:sym typeface="Symbol" pitchFamily="18" charset="2"/>
              </a:rPr>
              <a:t>with </a:t>
            </a:r>
            <a:r>
              <a:rPr lang="en-US" altLang="en-US" i="1" dirty="0">
                <a:cs typeface="Times New Roman" pitchFamily="18" charset="0"/>
                <a:sym typeface="Symbol" pitchFamily="18" charset="2"/>
              </a:rPr>
              <a:t>n</a:t>
            </a:r>
            <a:r>
              <a:rPr lang="en-US" altLang="en-US" dirty="0">
                <a:cs typeface="Times New Roman" pitchFamily="18" charset="0"/>
                <a:sym typeface="Symbol" pitchFamily="18" charset="2"/>
              </a:rPr>
              <a:t> =6).</a:t>
            </a:r>
          </a:p>
          <a:p>
            <a:r>
              <a:rPr lang="en-US" altLang="en-US" dirty="0">
                <a:cs typeface="Times New Roman" pitchFamily="18" charset="0"/>
                <a:sym typeface="Symbol" pitchFamily="18" charset="2"/>
              </a:rPr>
              <a:t>Root must have at least 2 children</a:t>
            </a:r>
            <a:endParaRPr lang="zh-CN" altLang="en-US" dirty="0"/>
          </a:p>
        </p:txBody>
      </p:sp>
      <p:sp>
        <p:nvSpPr>
          <p:cNvPr id="4" name="日期占位符 3">
            <a:extLst>
              <a:ext uri="{FF2B5EF4-FFF2-40B4-BE49-F238E27FC236}">
                <a16:creationId xmlns:a16="http://schemas.microsoft.com/office/drawing/2014/main" id="{090BE7A6-56B8-40F3-99A0-115A57146104}"/>
              </a:ext>
            </a:extLst>
          </p:cNvPr>
          <p:cNvSpPr>
            <a:spLocks noGrp="1"/>
          </p:cNvSpPr>
          <p:nvPr>
            <p:ph type="dt" sz="half" idx="10"/>
          </p:nvPr>
        </p:nvSpPr>
        <p:spPr/>
        <p:txBody>
          <a:bodyPr/>
          <a:lstStyle/>
          <a:p>
            <a:fld id="{099232AE-7F47-4A65-A48E-734690C1F0D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379BF99D-E1AF-4BA8-9144-DB37A1862AE8}"/>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
        <p:nvSpPr>
          <p:cNvPr id="7" name="Text Box 4">
            <a:extLst>
              <a:ext uri="{FF2B5EF4-FFF2-40B4-BE49-F238E27FC236}">
                <a16:creationId xmlns:a16="http://schemas.microsoft.com/office/drawing/2014/main" id="{CD918BD0-6098-43E5-A724-3EE70C5880E4}"/>
              </a:ext>
            </a:extLst>
          </p:cNvPr>
          <p:cNvSpPr txBox="1">
            <a:spLocks noChangeArrowheads="1"/>
          </p:cNvSpPr>
          <p:nvPr/>
        </p:nvSpPr>
        <p:spPr bwMode="auto">
          <a:xfrm>
            <a:off x="3317895" y="2629673"/>
            <a:ext cx="4081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spcBef>
                <a:spcPct val="50000"/>
              </a:spcBef>
            </a:pPr>
            <a:r>
              <a:rPr lang="en-US" altLang="en-US" dirty="0">
                <a:latin typeface="+mn-lt"/>
                <a:ea typeface="ＭＳ Ｐゴシック" pitchFamily="34" charset="-128"/>
                <a:cs typeface="Times New Roman" pitchFamily="18" charset="0"/>
              </a:rPr>
              <a:t>B</a:t>
            </a:r>
            <a:r>
              <a:rPr lang="en-US" altLang="en-US" baseline="30000" dirty="0">
                <a:latin typeface="+mn-lt"/>
                <a:ea typeface="ＭＳ Ｐゴシック" pitchFamily="34" charset="-128"/>
                <a:cs typeface="Times New Roman" pitchFamily="18" charset="0"/>
              </a:rPr>
              <a:t>+</a:t>
            </a:r>
            <a:r>
              <a:rPr lang="en-US" altLang="en-US" dirty="0">
                <a:latin typeface="+mn-lt"/>
                <a:ea typeface="ＭＳ Ｐゴシック" pitchFamily="34" charset="-128"/>
                <a:cs typeface="Times New Roman" pitchFamily="18" charset="0"/>
              </a:rPr>
              <a:t>-tree for </a:t>
            </a:r>
            <a:r>
              <a:rPr lang="en-US" altLang="en-US" i="1" dirty="0">
                <a:latin typeface="+mn-lt"/>
                <a:ea typeface="ＭＳ Ｐゴシック" pitchFamily="34" charset="-128"/>
                <a:cs typeface="Times New Roman" pitchFamily="18" charset="0"/>
              </a:rPr>
              <a:t>instructor </a:t>
            </a:r>
            <a:r>
              <a:rPr lang="en-US" altLang="en-US" dirty="0">
                <a:latin typeface="+mn-lt"/>
                <a:ea typeface="ＭＳ Ｐゴシック" pitchFamily="34" charset="-128"/>
                <a:cs typeface="Times New Roman" pitchFamily="18" charset="0"/>
              </a:rPr>
              <a:t>file (</a:t>
            </a:r>
            <a:r>
              <a:rPr lang="en-US" altLang="en-US" i="1" dirty="0">
                <a:latin typeface="+mn-lt"/>
                <a:ea typeface="ＭＳ Ｐゴシック" pitchFamily="34" charset="-128"/>
                <a:cs typeface="Times New Roman" pitchFamily="18" charset="0"/>
              </a:rPr>
              <a:t>n</a:t>
            </a:r>
            <a:r>
              <a:rPr lang="en-US" altLang="en-US" dirty="0">
                <a:latin typeface="+mn-lt"/>
                <a:ea typeface="ＭＳ Ｐゴシック" pitchFamily="34" charset="-128"/>
                <a:cs typeface="Times New Roman" pitchFamily="18" charset="0"/>
              </a:rPr>
              <a:t> = 6)</a:t>
            </a:r>
          </a:p>
        </p:txBody>
      </p:sp>
      <p:pic>
        <p:nvPicPr>
          <p:cNvPr id="8" name="Picture 6">
            <a:extLst>
              <a:ext uri="{FF2B5EF4-FFF2-40B4-BE49-F238E27FC236}">
                <a16:creationId xmlns:a16="http://schemas.microsoft.com/office/drawing/2014/main" id="{D5FF5BA6-E442-4B50-8575-AEC2E6C37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67" y="1159499"/>
            <a:ext cx="95408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a:extLst>
              <a:ext uri="{FF2B5EF4-FFF2-40B4-BE49-F238E27FC236}">
                <a16:creationId xmlns:a16="http://schemas.microsoft.com/office/drawing/2014/main" id="{A8EC4247-FD39-459B-AAB9-B01C850BB782}"/>
              </a:ext>
            </a:extLst>
          </p:cNvPr>
          <p:cNvSpPr txBox="1">
            <a:spLocks noChangeArrowheads="1"/>
          </p:cNvSpPr>
          <p:nvPr/>
        </p:nvSpPr>
        <p:spPr bwMode="auto">
          <a:xfrm flipH="1">
            <a:off x="4774055" y="1446836"/>
            <a:ext cx="191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b="1">
                <a:solidFill>
                  <a:srgbClr val="C00000"/>
                </a:solidFill>
                <a:latin typeface="+mn-lt"/>
              </a:rPr>
              <a:t>k</a:t>
            </a:r>
            <a:r>
              <a:rPr lang="en-US" altLang="zh-CN" sz="2000" b="1" baseline="-25000">
                <a:solidFill>
                  <a:srgbClr val="C00000"/>
                </a:solidFill>
                <a:latin typeface="+mn-lt"/>
              </a:rPr>
              <a:t>2</a:t>
            </a:r>
            <a:endParaRPr lang="zh-CN" altLang="en-US" sz="2000" b="1" baseline="-25000">
              <a:solidFill>
                <a:srgbClr val="C00000"/>
              </a:solidFill>
              <a:latin typeface="+mn-lt"/>
            </a:endParaRPr>
          </a:p>
        </p:txBody>
      </p:sp>
      <p:sp>
        <p:nvSpPr>
          <p:cNvPr id="10" name="矩形 6">
            <a:extLst>
              <a:ext uri="{FF2B5EF4-FFF2-40B4-BE49-F238E27FC236}">
                <a16:creationId xmlns:a16="http://schemas.microsoft.com/office/drawing/2014/main" id="{CA314F34-FCD4-4735-8BFF-DDE2551F7BFE}"/>
              </a:ext>
            </a:extLst>
          </p:cNvPr>
          <p:cNvSpPr>
            <a:spLocks noChangeArrowheads="1"/>
          </p:cNvSpPr>
          <p:nvPr/>
        </p:nvSpPr>
        <p:spPr bwMode="auto">
          <a:xfrm flipH="1">
            <a:off x="4135880" y="1446836"/>
            <a:ext cx="420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FF0000"/>
                </a:solidFill>
              </a:rPr>
              <a:t>k</a:t>
            </a:r>
            <a:r>
              <a:rPr lang="en-US" altLang="zh-CN" sz="2000" baseline="-25000">
                <a:solidFill>
                  <a:srgbClr val="FF0000"/>
                </a:solidFill>
              </a:rPr>
              <a:t>1</a:t>
            </a:r>
            <a:endParaRPr lang="zh-CN" altLang="en-US" sz="2000" baseline="-25000">
              <a:solidFill>
                <a:srgbClr val="FF0000"/>
              </a:solidFill>
            </a:endParaRPr>
          </a:p>
        </p:txBody>
      </p:sp>
      <p:sp>
        <p:nvSpPr>
          <p:cNvPr id="11" name="矩形 7">
            <a:extLst>
              <a:ext uri="{FF2B5EF4-FFF2-40B4-BE49-F238E27FC236}">
                <a16:creationId xmlns:a16="http://schemas.microsoft.com/office/drawing/2014/main" id="{F5B34D63-6E13-45A0-84FC-A5459B1F9758}"/>
              </a:ext>
            </a:extLst>
          </p:cNvPr>
          <p:cNvSpPr>
            <a:spLocks noChangeArrowheads="1"/>
          </p:cNvSpPr>
          <p:nvPr/>
        </p:nvSpPr>
        <p:spPr bwMode="auto">
          <a:xfrm flipH="1">
            <a:off x="1502217" y="1669086"/>
            <a:ext cx="4556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FF0000"/>
                </a:solidFill>
              </a:rPr>
              <a:t>P</a:t>
            </a:r>
            <a:r>
              <a:rPr lang="en-US" altLang="zh-CN" sz="2000" baseline="-25000">
                <a:solidFill>
                  <a:srgbClr val="FF0000"/>
                </a:solidFill>
              </a:rPr>
              <a:t>1</a:t>
            </a:r>
            <a:endParaRPr lang="zh-CN" altLang="en-US" sz="2000" baseline="-25000">
              <a:solidFill>
                <a:srgbClr val="FF0000"/>
              </a:solidFill>
            </a:endParaRPr>
          </a:p>
        </p:txBody>
      </p:sp>
      <p:sp>
        <p:nvSpPr>
          <p:cNvPr id="12" name="矩形 8">
            <a:extLst>
              <a:ext uri="{FF2B5EF4-FFF2-40B4-BE49-F238E27FC236}">
                <a16:creationId xmlns:a16="http://schemas.microsoft.com/office/drawing/2014/main" id="{90760DCE-7097-4A70-BFFC-DB67E446DC2C}"/>
              </a:ext>
            </a:extLst>
          </p:cNvPr>
          <p:cNvSpPr>
            <a:spLocks noChangeArrowheads="1"/>
          </p:cNvSpPr>
          <p:nvPr/>
        </p:nvSpPr>
        <p:spPr bwMode="auto">
          <a:xfrm flipH="1">
            <a:off x="4345430" y="1807199"/>
            <a:ext cx="1819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FF0000"/>
                </a:solidFill>
              </a:rPr>
              <a:t>P</a:t>
            </a:r>
            <a:r>
              <a:rPr lang="en-US" altLang="zh-CN" sz="2000" baseline="-25000">
                <a:solidFill>
                  <a:srgbClr val="FF0000"/>
                </a:solidFill>
              </a:rPr>
              <a:t>2</a:t>
            </a:r>
            <a:endParaRPr lang="zh-CN" altLang="en-US" sz="2000" baseline="-25000">
              <a:solidFill>
                <a:srgbClr val="FF0000"/>
              </a:solidFill>
            </a:endParaRPr>
          </a:p>
        </p:txBody>
      </p:sp>
      <p:sp>
        <p:nvSpPr>
          <p:cNvPr id="13" name="矩形 9">
            <a:extLst>
              <a:ext uri="{FF2B5EF4-FFF2-40B4-BE49-F238E27FC236}">
                <a16:creationId xmlns:a16="http://schemas.microsoft.com/office/drawing/2014/main" id="{814D1D5B-1B94-4671-95E7-471A4CCEE6FF}"/>
              </a:ext>
            </a:extLst>
          </p:cNvPr>
          <p:cNvSpPr>
            <a:spLocks noChangeArrowheads="1"/>
          </p:cNvSpPr>
          <p:nvPr/>
        </p:nvSpPr>
        <p:spPr bwMode="auto">
          <a:xfrm flipH="1">
            <a:off x="6034530" y="1796086"/>
            <a:ext cx="1819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FF0000"/>
                </a:solidFill>
              </a:rPr>
              <a:t>P</a:t>
            </a:r>
            <a:r>
              <a:rPr lang="en-US" altLang="zh-CN" sz="2000" baseline="-25000">
                <a:solidFill>
                  <a:srgbClr val="FF0000"/>
                </a:solidFill>
              </a:rPr>
              <a:t>3</a:t>
            </a:r>
            <a:endParaRPr lang="zh-CN" altLang="en-US" sz="2000" baseline="-25000">
              <a:solidFill>
                <a:srgbClr val="FF0000"/>
              </a:solidFill>
            </a:endParaRPr>
          </a:p>
        </p:txBody>
      </p:sp>
    </p:spTree>
    <p:extLst>
      <p:ext uri="{BB962C8B-B14F-4D97-AF65-F5344CB8AC3E}">
        <p14:creationId xmlns:p14="http://schemas.microsoft.com/office/powerpoint/2010/main" val="3328763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BCD84-E1EF-4365-AA66-154085698DFF}"/>
              </a:ext>
            </a:extLst>
          </p:cNvPr>
          <p:cNvSpPr>
            <a:spLocks noGrp="1"/>
          </p:cNvSpPr>
          <p:nvPr>
            <p:ph type="title"/>
          </p:nvPr>
        </p:nvSpPr>
        <p:spPr/>
        <p:txBody>
          <a:bodyPr/>
          <a:lstStyle/>
          <a:p>
            <a:r>
              <a:rPr lang="en-US" altLang="en-US" dirty="0">
                <a:cs typeface="Times New Roman" pitchFamily="18" charset="0"/>
              </a:rPr>
              <a:t>Observations about B+-trees</a:t>
            </a:r>
            <a:r>
              <a:rPr lang="zh-CN" altLang="en-US" dirty="0">
                <a:cs typeface="Times New Roman" pitchFamily="18" charset="0"/>
              </a:rPr>
              <a:t>：</a:t>
            </a:r>
            <a:r>
              <a:rPr lang="en-US" altLang="zh-CN" dirty="0">
                <a:cs typeface="Times New Roman" pitchFamily="18" charset="0"/>
              </a:rPr>
              <a:t>B</a:t>
            </a:r>
            <a:r>
              <a:rPr lang="en-US" altLang="zh-CN" sz="2800" baseline="30000" dirty="0">
                <a:cs typeface="Times New Roman" pitchFamily="18" charset="0"/>
              </a:rPr>
              <a:t>+</a:t>
            </a:r>
            <a:r>
              <a:rPr lang="en-US" altLang="zh-CN" sz="2800" dirty="0">
                <a:cs typeface="Times New Roman" pitchFamily="18" charset="0"/>
              </a:rPr>
              <a:t>-trees Performance</a:t>
            </a:r>
            <a:endParaRPr lang="zh-CN" altLang="en-US" dirty="0"/>
          </a:p>
        </p:txBody>
      </p:sp>
      <p:sp>
        <p:nvSpPr>
          <p:cNvPr id="3" name="内容占位符 2">
            <a:extLst>
              <a:ext uri="{FF2B5EF4-FFF2-40B4-BE49-F238E27FC236}">
                <a16:creationId xmlns:a16="http://schemas.microsoft.com/office/drawing/2014/main" id="{59B4FB6B-DDB9-4FB1-A6BB-D49E6B53590F}"/>
              </a:ext>
            </a:extLst>
          </p:cNvPr>
          <p:cNvSpPr>
            <a:spLocks noGrp="1"/>
          </p:cNvSpPr>
          <p:nvPr>
            <p:ph idx="1"/>
          </p:nvPr>
        </p:nvSpPr>
        <p:spPr/>
        <p:txBody>
          <a:bodyPr/>
          <a:lstStyle/>
          <a:p>
            <a:r>
              <a:rPr lang="en-US" altLang="en-US" dirty="0">
                <a:cs typeface="Times New Roman" pitchFamily="18" charset="0"/>
              </a:rPr>
              <a:t>Since the inter-node connections are done by pointers, “logically” close blocks need not be “physically” close.</a:t>
            </a:r>
          </a:p>
          <a:p>
            <a:r>
              <a:rPr lang="en-US" altLang="en-US" dirty="0">
                <a:cs typeface="Times New Roman" pitchFamily="18" charset="0"/>
              </a:rPr>
              <a:t>The non-leaf levels of the B</a:t>
            </a:r>
            <a:r>
              <a:rPr lang="en-US" altLang="en-US" baseline="30000" dirty="0">
                <a:cs typeface="Times New Roman" pitchFamily="18" charset="0"/>
              </a:rPr>
              <a:t>+</a:t>
            </a:r>
            <a:r>
              <a:rPr lang="en-US" altLang="en-US" dirty="0">
                <a:cs typeface="Times New Roman" pitchFamily="18" charset="0"/>
              </a:rPr>
              <a:t>-tree form a hierarchy of </a:t>
            </a:r>
            <a:r>
              <a:rPr lang="en-US" altLang="en-US" b="1" i="1" dirty="0">
                <a:cs typeface="Times New Roman" pitchFamily="18" charset="0"/>
              </a:rPr>
              <a:t>sparse indices</a:t>
            </a:r>
            <a:r>
              <a:rPr lang="en-US" altLang="en-US" dirty="0">
                <a:cs typeface="Times New Roman" pitchFamily="18" charset="0"/>
              </a:rPr>
              <a:t>.</a:t>
            </a:r>
          </a:p>
          <a:p>
            <a:r>
              <a:rPr lang="en-US" altLang="en-US" dirty="0">
                <a:cs typeface="Times New Roman" pitchFamily="18" charset="0"/>
              </a:rPr>
              <a:t>The B</a:t>
            </a:r>
            <a:r>
              <a:rPr lang="en-US" altLang="en-US" baseline="30000" dirty="0">
                <a:cs typeface="Times New Roman" pitchFamily="18" charset="0"/>
              </a:rPr>
              <a:t>+</a:t>
            </a:r>
            <a:r>
              <a:rPr lang="en-US" altLang="en-US" dirty="0">
                <a:cs typeface="Times New Roman" pitchFamily="18" charset="0"/>
              </a:rPr>
              <a:t>-tree contains a relatively small number of levels</a:t>
            </a:r>
          </a:p>
          <a:p>
            <a:pPr lvl="2"/>
            <a:r>
              <a:rPr lang="en-US" altLang="en-US" dirty="0">
                <a:ea typeface="ＭＳ Ｐゴシック" pitchFamily="34" charset="-128"/>
                <a:cs typeface="Times New Roman" pitchFamily="18" charset="0"/>
              </a:rPr>
              <a:t>Level below root has at least 2* </a:t>
            </a:r>
            <a:r>
              <a:rPr lang="en-US" altLang="en-US" dirty="0">
                <a:ea typeface="ＭＳ Ｐゴシック" pitchFamily="34" charset="-128"/>
                <a:cs typeface="Times New Roman" pitchFamily="18" charset="0"/>
                <a:sym typeface="Symbol" pitchFamily="18" charset="2"/>
              </a:rPr>
              <a:t></a:t>
            </a:r>
            <a:r>
              <a:rPr lang="en-US" altLang="en-US" dirty="0">
                <a:ea typeface="ＭＳ Ｐゴシック" pitchFamily="34" charset="-128"/>
                <a:cs typeface="Times New Roman" pitchFamily="18" charset="0"/>
              </a:rPr>
              <a:t>n/2</a:t>
            </a:r>
            <a:r>
              <a:rPr lang="en-US" altLang="en-US" dirty="0">
                <a:ea typeface="ＭＳ Ｐゴシック" pitchFamily="34" charset="-128"/>
                <a:cs typeface="Times New Roman" pitchFamily="18" charset="0"/>
                <a:sym typeface="Symbol" pitchFamily="18" charset="2"/>
              </a:rPr>
              <a:t> </a:t>
            </a:r>
            <a:r>
              <a:rPr lang="en-US" altLang="en-US" dirty="0">
                <a:ea typeface="ＭＳ Ｐゴシック" pitchFamily="34" charset="-128"/>
                <a:cs typeface="Times New Roman" pitchFamily="18" charset="0"/>
              </a:rPr>
              <a:t>values</a:t>
            </a:r>
          </a:p>
          <a:p>
            <a:pPr lvl="2"/>
            <a:r>
              <a:rPr lang="en-US" altLang="en-US" dirty="0">
                <a:ea typeface="ＭＳ Ｐゴシック" pitchFamily="34" charset="-128"/>
                <a:cs typeface="Times New Roman" pitchFamily="18" charset="0"/>
              </a:rPr>
              <a:t>Next level has at least 2* </a:t>
            </a:r>
            <a:r>
              <a:rPr lang="en-US" altLang="en-US" dirty="0">
                <a:ea typeface="ＭＳ Ｐゴシック" pitchFamily="34" charset="-128"/>
                <a:cs typeface="Times New Roman" pitchFamily="18" charset="0"/>
                <a:sym typeface="Symbol" pitchFamily="18" charset="2"/>
              </a:rPr>
              <a:t></a:t>
            </a:r>
            <a:r>
              <a:rPr lang="en-US" altLang="en-US" dirty="0">
                <a:ea typeface="ＭＳ Ｐゴシック" pitchFamily="34" charset="-128"/>
                <a:cs typeface="Times New Roman" pitchFamily="18" charset="0"/>
              </a:rPr>
              <a:t>n/2</a:t>
            </a:r>
            <a:r>
              <a:rPr lang="en-US" altLang="en-US" dirty="0">
                <a:ea typeface="ＭＳ Ｐゴシック" pitchFamily="34" charset="-128"/>
                <a:cs typeface="Times New Roman" pitchFamily="18" charset="0"/>
                <a:sym typeface="Symbol" pitchFamily="18" charset="2"/>
              </a:rPr>
              <a:t> * </a:t>
            </a:r>
            <a:r>
              <a:rPr lang="en-US" altLang="en-US" dirty="0">
                <a:ea typeface="ＭＳ Ｐゴシック" pitchFamily="34" charset="-128"/>
                <a:cs typeface="Times New Roman" pitchFamily="18" charset="0"/>
              </a:rPr>
              <a:t>n/2</a:t>
            </a:r>
            <a:r>
              <a:rPr lang="en-US" altLang="en-US" dirty="0">
                <a:ea typeface="ＭＳ Ｐゴシック" pitchFamily="34" charset="-128"/>
                <a:cs typeface="Times New Roman" pitchFamily="18" charset="0"/>
                <a:sym typeface="Symbol" pitchFamily="18" charset="2"/>
              </a:rPr>
              <a:t></a:t>
            </a:r>
            <a:r>
              <a:rPr lang="en-US" altLang="en-US" dirty="0">
                <a:ea typeface="ＭＳ Ｐゴシック" pitchFamily="34" charset="-128"/>
                <a:cs typeface="Times New Roman" pitchFamily="18" charset="0"/>
              </a:rPr>
              <a:t> values</a:t>
            </a:r>
          </a:p>
          <a:p>
            <a:pPr lvl="2"/>
            <a:r>
              <a:rPr lang="en-US" altLang="en-US" dirty="0">
                <a:ea typeface="ＭＳ Ｐゴシック" pitchFamily="34" charset="-128"/>
                <a:cs typeface="Times New Roman" pitchFamily="18" charset="0"/>
              </a:rPr>
              <a:t>.. etc.</a:t>
            </a:r>
          </a:p>
          <a:p>
            <a:pPr lvl="1"/>
            <a:r>
              <a:rPr lang="en-US" altLang="en-US" dirty="0">
                <a:ea typeface="ＭＳ Ｐゴシック" pitchFamily="34" charset="-128"/>
                <a:cs typeface="Times New Roman" pitchFamily="18" charset="0"/>
              </a:rPr>
              <a:t>If there are </a:t>
            </a:r>
            <a:r>
              <a:rPr lang="en-US" altLang="en-US" i="1" dirty="0">
                <a:ea typeface="ＭＳ Ｐゴシック" pitchFamily="34" charset="-128"/>
                <a:cs typeface="Times New Roman" pitchFamily="18" charset="0"/>
              </a:rPr>
              <a:t>K</a:t>
            </a:r>
            <a:r>
              <a:rPr lang="en-US" altLang="en-US" dirty="0">
                <a:ea typeface="ＭＳ Ｐゴシック" pitchFamily="34" charset="-128"/>
                <a:cs typeface="Times New Roman" pitchFamily="18" charset="0"/>
              </a:rPr>
              <a:t> search-key values in the file, the tree height is no more than </a:t>
            </a:r>
            <a:r>
              <a:rPr lang="en-US" altLang="en-US" dirty="0">
                <a:ea typeface="ＭＳ Ｐゴシック" pitchFamily="34" charset="-128"/>
                <a:cs typeface="Times New Roman" pitchFamily="18" charset="0"/>
                <a:sym typeface="Symbol" pitchFamily="18" charset="2"/>
              </a:rPr>
              <a:t> </a:t>
            </a:r>
            <a:r>
              <a:rPr lang="en-US" altLang="en-US" dirty="0" err="1">
                <a:ea typeface="ＭＳ Ｐゴシック" pitchFamily="34" charset="-128"/>
                <a:cs typeface="Times New Roman" pitchFamily="18" charset="0"/>
                <a:sym typeface="Symbol" pitchFamily="18" charset="2"/>
              </a:rPr>
              <a:t>log</a:t>
            </a:r>
            <a:r>
              <a:rPr lang="en-US" altLang="en-US" baseline="-25000" dirty="0" err="1">
                <a:ea typeface="ＭＳ Ｐゴシック" pitchFamily="34" charset="-128"/>
                <a:cs typeface="Times New Roman" pitchFamily="18" charset="0"/>
                <a:sym typeface="Symbol" pitchFamily="18" charset="2"/>
              </a:rPr>
              <a:t></a:t>
            </a:r>
            <a:r>
              <a:rPr lang="en-US" altLang="en-US" i="1" baseline="-25000" dirty="0" err="1">
                <a:ea typeface="ＭＳ Ｐゴシック" pitchFamily="34" charset="-128"/>
                <a:cs typeface="Times New Roman" pitchFamily="18" charset="0"/>
                <a:sym typeface="Symbol" pitchFamily="18" charset="2"/>
              </a:rPr>
              <a:t>n</a:t>
            </a:r>
            <a:r>
              <a:rPr lang="en-US" altLang="en-US" baseline="-25000" dirty="0">
                <a:ea typeface="ＭＳ Ｐゴシック" pitchFamily="34" charset="-128"/>
                <a:cs typeface="Times New Roman" pitchFamily="18" charset="0"/>
                <a:sym typeface="Symbol" pitchFamily="18" charset="2"/>
              </a:rPr>
              <a:t>/2</a:t>
            </a:r>
            <a:r>
              <a:rPr lang="en-US" altLang="en-US" dirty="0">
                <a:ea typeface="ＭＳ Ｐゴシック" pitchFamily="34" charset="-128"/>
                <a:cs typeface="Times New Roman" pitchFamily="18" charset="0"/>
                <a:sym typeface="Symbol" pitchFamily="18" charset="2"/>
              </a:rPr>
              <a:t>(</a:t>
            </a:r>
            <a:r>
              <a:rPr lang="en-US" altLang="en-US" i="1" dirty="0">
                <a:ea typeface="ＭＳ Ｐゴシック" pitchFamily="34" charset="-128"/>
                <a:cs typeface="Times New Roman" pitchFamily="18" charset="0"/>
                <a:sym typeface="Symbol" pitchFamily="18" charset="2"/>
              </a:rPr>
              <a:t>K</a:t>
            </a:r>
            <a:r>
              <a:rPr lang="en-US" altLang="en-US" dirty="0">
                <a:ea typeface="ＭＳ Ｐゴシック" pitchFamily="34" charset="-128"/>
                <a:cs typeface="Times New Roman" pitchFamily="18" charset="0"/>
                <a:sym typeface="Symbol" pitchFamily="18" charset="2"/>
              </a:rPr>
              <a:t>)</a:t>
            </a:r>
            <a:endParaRPr lang="en-US" altLang="en-US" dirty="0">
              <a:ea typeface="ＭＳ Ｐゴシック" pitchFamily="34" charset="-128"/>
              <a:cs typeface="Times New Roman" pitchFamily="18" charset="0"/>
            </a:endParaRPr>
          </a:p>
          <a:p>
            <a:pPr lvl="1"/>
            <a:r>
              <a:rPr lang="en-US" altLang="en-US" dirty="0">
                <a:ea typeface="ＭＳ Ｐゴシック" pitchFamily="34" charset="-128"/>
                <a:cs typeface="Times New Roman" pitchFamily="18" charset="0"/>
              </a:rPr>
              <a:t>thus searches can be conducted efficiently.</a:t>
            </a:r>
          </a:p>
          <a:p>
            <a:r>
              <a:rPr lang="en-US" altLang="en-US" dirty="0">
                <a:cs typeface="Times New Roman" pitchFamily="18" charset="0"/>
              </a:rPr>
              <a:t>Insertions and deletions to the main file can be handled efficiently, as the index can be restructured in logarithmic</a:t>
            </a:r>
          </a:p>
          <a:p>
            <a:endParaRPr lang="zh-CN" altLang="en-US" dirty="0"/>
          </a:p>
        </p:txBody>
      </p:sp>
      <p:sp>
        <p:nvSpPr>
          <p:cNvPr id="4" name="日期占位符 3">
            <a:extLst>
              <a:ext uri="{FF2B5EF4-FFF2-40B4-BE49-F238E27FC236}">
                <a16:creationId xmlns:a16="http://schemas.microsoft.com/office/drawing/2014/main" id="{B00E2E13-9E2E-4DEA-A760-8F5842B8B6D1}"/>
              </a:ext>
            </a:extLst>
          </p:cNvPr>
          <p:cNvSpPr>
            <a:spLocks noGrp="1"/>
          </p:cNvSpPr>
          <p:nvPr>
            <p:ph type="dt" sz="half" idx="10"/>
          </p:nvPr>
        </p:nvSpPr>
        <p:spPr/>
        <p:txBody>
          <a:bodyPr/>
          <a:lstStyle/>
          <a:p>
            <a:fld id="{009B8092-A7DF-404D-8F96-31989C466958}"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35270052-2A1D-4D3E-A02B-10804C6E6B00}"/>
              </a:ext>
            </a:extLst>
          </p:cNvPr>
          <p:cNvSpPr>
            <a:spLocks noGrp="1"/>
          </p:cNvSpPr>
          <p:nvPr>
            <p:ph type="sldNum" sz="quarter" idx="12"/>
          </p:nvPr>
        </p:nvSpPr>
        <p:spPr/>
        <p:txBody>
          <a:bodyPr/>
          <a:lstStyle/>
          <a:p>
            <a:fld id="{47C4BD23-150C-4A56-8E66-9482A3FB2E80}" type="slidenum">
              <a:rPr lang="zh-CN" altLang="en-US" smtClean="0"/>
              <a:pPr/>
              <a:t>35</a:t>
            </a:fld>
            <a:endParaRPr lang="zh-CN" altLang="en-US" dirty="0"/>
          </a:p>
        </p:txBody>
      </p:sp>
    </p:spTree>
    <p:extLst>
      <p:ext uri="{BB962C8B-B14F-4D97-AF65-F5344CB8AC3E}">
        <p14:creationId xmlns:p14="http://schemas.microsoft.com/office/powerpoint/2010/main" val="3677674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162E2-9FB8-426C-A22B-1E95A1402FDF}"/>
              </a:ext>
            </a:extLst>
          </p:cNvPr>
          <p:cNvSpPr>
            <a:spLocks noGrp="1"/>
          </p:cNvSpPr>
          <p:nvPr>
            <p:ph type="title"/>
          </p:nvPr>
        </p:nvSpPr>
        <p:spPr/>
        <p:txBody>
          <a:bodyPr/>
          <a:lstStyle/>
          <a:p>
            <a:r>
              <a:rPr lang="en-US" altLang="zh-CN" sz="2800" dirty="0">
                <a:cs typeface="Times New Roman" pitchFamily="18" charset="0"/>
              </a:rPr>
              <a:t>Queries on B</a:t>
            </a:r>
            <a:r>
              <a:rPr lang="en-US" altLang="zh-CN" sz="2800" baseline="30000" dirty="0">
                <a:cs typeface="Times New Roman" pitchFamily="18" charset="0"/>
              </a:rPr>
              <a:t>+</a:t>
            </a:r>
            <a:r>
              <a:rPr lang="en-US" altLang="zh-CN" sz="2800" dirty="0">
                <a:cs typeface="Times New Roman" pitchFamily="18" charset="0"/>
              </a:rPr>
              <a:t>-Trees</a:t>
            </a:r>
            <a:endParaRPr lang="zh-CN" altLang="en-US" dirty="0"/>
          </a:p>
        </p:txBody>
      </p:sp>
      <p:sp>
        <p:nvSpPr>
          <p:cNvPr id="3" name="内容占位符 2">
            <a:extLst>
              <a:ext uri="{FF2B5EF4-FFF2-40B4-BE49-F238E27FC236}">
                <a16:creationId xmlns:a16="http://schemas.microsoft.com/office/drawing/2014/main" id="{7E3CDCDD-7273-44A2-A9AE-6A683A5667DE}"/>
              </a:ext>
            </a:extLst>
          </p:cNvPr>
          <p:cNvSpPr>
            <a:spLocks noGrp="1"/>
          </p:cNvSpPr>
          <p:nvPr>
            <p:ph idx="1"/>
          </p:nvPr>
        </p:nvSpPr>
        <p:spPr/>
        <p:txBody>
          <a:bodyPr/>
          <a:lstStyle/>
          <a:p>
            <a:pPr marL="381000" indent="-381000">
              <a:lnSpc>
                <a:spcPct val="80000"/>
              </a:lnSpc>
            </a:pPr>
            <a:r>
              <a:rPr lang="en-US" altLang="en-US" dirty="0">
                <a:cs typeface="Times New Roman" pitchFamily="18" charset="0"/>
              </a:rPr>
              <a:t>Find record with search-key value </a:t>
            </a:r>
            <a:r>
              <a:rPr lang="en-US" altLang="en-US" i="1" dirty="0">
                <a:cs typeface="Times New Roman" pitchFamily="18" charset="0"/>
              </a:rPr>
              <a:t>V.</a:t>
            </a:r>
          </a:p>
          <a:p>
            <a:pPr marL="800100" lvl="1" indent="-342900">
              <a:lnSpc>
                <a:spcPct val="80000"/>
              </a:lnSpc>
              <a:buFont typeface="Monotype Sorts" charset="2"/>
              <a:buAutoNum type="arabicPeriod"/>
            </a:pPr>
            <a:r>
              <a:rPr lang="en-US" altLang="en-US" i="1" dirty="0">
                <a:ea typeface="ＭＳ Ｐゴシック" pitchFamily="34" charset="-128"/>
                <a:cs typeface="Times New Roman" pitchFamily="18" charset="0"/>
              </a:rPr>
              <a:t>C=root</a:t>
            </a:r>
          </a:p>
          <a:p>
            <a:pPr marL="800100" lvl="1" indent="-342900">
              <a:lnSpc>
                <a:spcPct val="80000"/>
              </a:lnSpc>
              <a:buFont typeface="Monotype Sorts" charset="2"/>
              <a:buAutoNum type="arabicPeriod"/>
            </a:pPr>
            <a:r>
              <a:rPr lang="en-US" altLang="en-US" dirty="0">
                <a:ea typeface="ＭＳ Ｐゴシック" pitchFamily="34" charset="-128"/>
                <a:cs typeface="Times New Roman" pitchFamily="18" charset="0"/>
              </a:rPr>
              <a:t>While C is not a leaf node {</a:t>
            </a:r>
          </a:p>
          <a:p>
            <a:pPr marL="1200150" lvl="2" indent="-342900">
              <a:lnSpc>
                <a:spcPct val="80000"/>
              </a:lnSpc>
              <a:buFont typeface="Monotype Sorts" charset="2"/>
              <a:buAutoNum type="arabicPeriod"/>
            </a:pPr>
            <a:r>
              <a:rPr lang="en-US" altLang="en-US" dirty="0">
                <a:ea typeface="ＭＳ Ｐゴシック" pitchFamily="34" charset="-128"/>
                <a:cs typeface="Times New Roman" pitchFamily="18" charset="0"/>
              </a:rPr>
              <a:t>Let </a:t>
            </a:r>
            <a:r>
              <a:rPr lang="en-US" altLang="en-US" i="1" dirty="0" err="1">
                <a:ea typeface="ＭＳ Ｐゴシック" pitchFamily="34" charset="-128"/>
                <a:cs typeface="Times New Roman" pitchFamily="18" charset="0"/>
              </a:rPr>
              <a:t>i</a:t>
            </a:r>
            <a:r>
              <a:rPr lang="en-US" altLang="en-US" i="1" dirty="0">
                <a:ea typeface="ＭＳ Ｐゴシック" pitchFamily="34" charset="-128"/>
                <a:cs typeface="Times New Roman" pitchFamily="18" charset="0"/>
              </a:rPr>
              <a:t> </a:t>
            </a:r>
            <a:r>
              <a:rPr lang="en-US" altLang="en-US" dirty="0">
                <a:ea typeface="ＭＳ Ｐゴシック" pitchFamily="34" charset="-128"/>
                <a:cs typeface="Times New Roman" pitchFamily="18" charset="0"/>
              </a:rPr>
              <a:t>be least value </a:t>
            </a:r>
            <a:r>
              <a:rPr lang="en-US" altLang="en-US" dirty="0" err="1">
                <a:ea typeface="ＭＳ Ｐゴシック" pitchFamily="34" charset="-128"/>
                <a:cs typeface="Times New Roman" pitchFamily="18" charset="0"/>
              </a:rPr>
              <a:t>s.t.</a:t>
            </a:r>
            <a:r>
              <a:rPr lang="en-US" altLang="en-US" dirty="0">
                <a:ea typeface="ＭＳ Ｐゴシック" pitchFamily="34" charset="-128"/>
                <a:cs typeface="Times New Roman" pitchFamily="18" charset="0"/>
              </a:rPr>
              <a:t> </a:t>
            </a:r>
            <a:r>
              <a:rPr lang="en-US" altLang="en-US" i="1" dirty="0">
                <a:ea typeface="ＭＳ Ｐゴシック" pitchFamily="34" charset="-128"/>
                <a:cs typeface="Times New Roman" pitchFamily="18" charset="0"/>
              </a:rPr>
              <a:t>V </a:t>
            </a:r>
            <a:r>
              <a:rPr lang="en-US" altLang="en-US" i="1" dirty="0">
                <a:ea typeface="ＭＳ Ｐゴシック" pitchFamily="34" charset="-128"/>
                <a:cs typeface="Times New Roman" pitchFamily="18" charset="0"/>
                <a:sym typeface="Symbol" pitchFamily="18" charset="2"/>
              </a:rPr>
              <a:t> </a:t>
            </a:r>
            <a:r>
              <a:rPr lang="en-US" altLang="en-US" i="1" dirty="0">
                <a:ea typeface="ＭＳ Ｐゴシック" pitchFamily="34" charset="-128"/>
                <a:cs typeface="Times New Roman" pitchFamily="18" charset="0"/>
              </a:rPr>
              <a:t>K</a:t>
            </a:r>
            <a:r>
              <a:rPr lang="en-US" altLang="en-US" i="1" baseline="-25000" dirty="0">
                <a:ea typeface="ＭＳ Ｐゴシック" pitchFamily="34" charset="-128"/>
                <a:cs typeface="Times New Roman" pitchFamily="18" charset="0"/>
              </a:rPr>
              <a:t>i</a:t>
            </a:r>
            <a:r>
              <a:rPr lang="en-US" altLang="en-US" i="1" dirty="0">
                <a:ea typeface="ＭＳ Ｐゴシック" pitchFamily="34" charset="-128"/>
                <a:cs typeface="Times New Roman" pitchFamily="18" charset="0"/>
              </a:rPr>
              <a:t>.</a:t>
            </a:r>
            <a:endParaRPr lang="en-US" altLang="en-US" dirty="0">
              <a:ea typeface="ＭＳ Ｐゴシック" pitchFamily="34" charset="-128"/>
              <a:cs typeface="Times New Roman" pitchFamily="18" charset="0"/>
            </a:endParaRPr>
          </a:p>
          <a:p>
            <a:pPr marL="1200150" lvl="2" indent="-342900">
              <a:lnSpc>
                <a:spcPct val="80000"/>
              </a:lnSpc>
              <a:buFont typeface="Monotype Sorts" charset="2"/>
              <a:buAutoNum type="arabicPeriod"/>
            </a:pPr>
            <a:r>
              <a:rPr lang="en-US" altLang="en-US" dirty="0">
                <a:ea typeface="ＭＳ Ｐゴシック" pitchFamily="34" charset="-128"/>
                <a:cs typeface="Times New Roman" pitchFamily="18" charset="0"/>
              </a:rPr>
              <a:t>If no such exists, set </a:t>
            </a:r>
            <a:r>
              <a:rPr lang="en-US" altLang="en-US" i="1" dirty="0">
                <a:ea typeface="ＭＳ Ｐゴシック" pitchFamily="34" charset="-128"/>
                <a:cs typeface="Times New Roman" pitchFamily="18" charset="0"/>
              </a:rPr>
              <a:t>C</a:t>
            </a:r>
            <a:r>
              <a:rPr lang="en-US" altLang="en-US" dirty="0">
                <a:ea typeface="ＭＳ Ｐゴシック" pitchFamily="34" charset="-128"/>
                <a:cs typeface="Times New Roman" pitchFamily="18" charset="0"/>
              </a:rPr>
              <a:t> = </a:t>
            </a:r>
            <a:r>
              <a:rPr lang="en-US" altLang="en-US" i="1" dirty="0">
                <a:ea typeface="ＭＳ Ｐゴシック" pitchFamily="34" charset="-128"/>
                <a:cs typeface="Times New Roman" pitchFamily="18" charset="0"/>
                <a:sym typeface="Symbol" pitchFamily="18" charset="2"/>
              </a:rPr>
              <a:t>last non-null pointer in C</a:t>
            </a:r>
            <a:r>
              <a:rPr lang="en-US" altLang="en-US" dirty="0">
                <a:ea typeface="ＭＳ Ｐゴシック" pitchFamily="34" charset="-128"/>
                <a:cs typeface="Times New Roman" pitchFamily="18" charset="0"/>
                <a:sym typeface="Symbol" pitchFamily="18" charset="2"/>
              </a:rPr>
              <a:t> </a:t>
            </a:r>
          </a:p>
          <a:p>
            <a:pPr marL="1200150" lvl="2" indent="-342900">
              <a:lnSpc>
                <a:spcPct val="80000"/>
              </a:lnSpc>
              <a:buFont typeface="Monotype Sorts" charset="2"/>
              <a:buAutoNum type="arabicPeriod"/>
            </a:pPr>
            <a:r>
              <a:rPr lang="en-US" altLang="en-US" dirty="0">
                <a:ea typeface="ＭＳ Ｐゴシック" pitchFamily="34" charset="-128"/>
                <a:cs typeface="Times New Roman" pitchFamily="18" charset="0"/>
              </a:rPr>
              <a:t>Else { if (V= </a:t>
            </a:r>
            <a:r>
              <a:rPr lang="en-US" altLang="en-US" i="1" dirty="0">
                <a:ea typeface="ＭＳ Ｐゴシック" pitchFamily="34" charset="-128"/>
                <a:cs typeface="Times New Roman" pitchFamily="18" charset="0"/>
              </a:rPr>
              <a:t>K</a:t>
            </a:r>
            <a:r>
              <a:rPr lang="en-US" altLang="en-US" i="1" baseline="-25000" dirty="0">
                <a:ea typeface="ＭＳ Ｐゴシック" pitchFamily="34" charset="-128"/>
                <a:cs typeface="Times New Roman" pitchFamily="18" charset="0"/>
              </a:rPr>
              <a:t>i</a:t>
            </a:r>
            <a:r>
              <a:rPr lang="en-US" altLang="en-US" dirty="0">
                <a:ea typeface="ＭＳ Ｐゴシック" pitchFamily="34" charset="-128"/>
                <a:cs typeface="Times New Roman" pitchFamily="18" charset="0"/>
              </a:rPr>
              <a:t> ) Set C = </a:t>
            </a:r>
            <a:r>
              <a:rPr lang="en-US" altLang="en-US" i="1" dirty="0">
                <a:ea typeface="ＭＳ Ｐゴシック" pitchFamily="34" charset="-128"/>
                <a:cs typeface="Times New Roman" pitchFamily="18" charset="0"/>
              </a:rPr>
              <a:t>P</a:t>
            </a:r>
            <a:r>
              <a:rPr lang="en-US" altLang="en-US" i="1" baseline="-25000" dirty="0">
                <a:ea typeface="ＭＳ Ｐゴシック" pitchFamily="34" charset="-128"/>
                <a:cs typeface="Times New Roman" pitchFamily="18" charset="0"/>
              </a:rPr>
              <a:t>i +1  </a:t>
            </a:r>
            <a:r>
              <a:rPr lang="en-US" altLang="en-US" dirty="0">
                <a:ea typeface="ＭＳ Ｐゴシック" pitchFamily="34" charset="-128"/>
                <a:cs typeface="Times New Roman" pitchFamily="18" charset="0"/>
              </a:rPr>
              <a:t>else </a:t>
            </a:r>
            <a:r>
              <a:rPr lang="en-US" altLang="en-US" dirty="0">
                <a:ea typeface="ＭＳ Ｐゴシック" pitchFamily="34" charset="-128"/>
                <a:cs typeface="Times New Roman" pitchFamily="18" charset="0"/>
                <a:sym typeface="Symbol" pitchFamily="18" charset="2"/>
              </a:rPr>
              <a:t>set </a:t>
            </a:r>
            <a:r>
              <a:rPr lang="en-US" altLang="en-US" i="1" dirty="0">
                <a:ea typeface="ＭＳ Ｐゴシック" pitchFamily="34" charset="-128"/>
                <a:cs typeface="Times New Roman" pitchFamily="18" charset="0"/>
                <a:sym typeface="Symbol" pitchFamily="18" charset="2"/>
              </a:rPr>
              <a:t>C</a:t>
            </a:r>
            <a:r>
              <a:rPr lang="en-US" altLang="en-US" dirty="0">
                <a:ea typeface="ＭＳ Ｐゴシック" pitchFamily="34" charset="-128"/>
                <a:cs typeface="Times New Roman" pitchFamily="18" charset="0"/>
                <a:sym typeface="Symbol" pitchFamily="18" charset="2"/>
              </a:rPr>
              <a:t> = </a:t>
            </a:r>
            <a:r>
              <a:rPr lang="en-US" altLang="en-US" i="1" dirty="0">
                <a:ea typeface="ＭＳ Ｐゴシック" pitchFamily="34" charset="-128"/>
                <a:cs typeface="Times New Roman" pitchFamily="18" charset="0"/>
              </a:rPr>
              <a:t>P</a:t>
            </a:r>
            <a:r>
              <a:rPr lang="en-US" altLang="en-US" i="1" baseline="-25000" dirty="0">
                <a:ea typeface="ＭＳ Ｐゴシック" pitchFamily="34" charset="-128"/>
                <a:cs typeface="Times New Roman" pitchFamily="18" charset="0"/>
              </a:rPr>
              <a:t>i</a:t>
            </a:r>
            <a:r>
              <a:rPr lang="en-US" altLang="en-US" dirty="0">
                <a:ea typeface="ＭＳ Ｐゴシック" pitchFamily="34" charset="-128"/>
                <a:cs typeface="Times New Roman" pitchFamily="18" charset="0"/>
              </a:rPr>
              <a:t>}</a:t>
            </a:r>
            <a:endParaRPr lang="en-US" altLang="en-US" dirty="0">
              <a:ea typeface="ＭＳ Ｐゴシック" pitchFamily="34" charset="-128"/>
              <a:cs typeface="Times New Roman" pitchFamily="18" charset="0"/>
              <a:sym typeface="Symbol" pitchFamily="18" charset="2"/>
            </a:endParaRPr>
          </a:p>
          <a:p>
            <a:pPr marL="1200150" lvl="2" indent="-342900">
              <a:lnSpc>
                <a:spcPct val="80000"/>
              </a:lnSpc>
              <a:buFont typeface="Monotype Sorts" charset="2"/>
              <a:buNone/>
            </a:pPr>
            <a:r>
              <a:rPr lang="en-US" altLang="en-US" dirty="0">
                <a:ea typeface="ＭＳ Ｐゴシック" pitchFamily="34" charset="-128"/>
                <a:cs typeface="Times New Roman" pitchFamily="18" charset="0"/>
              </a:rPr>
              <a:t>}</a:t>
            </a:r>
          </a:p>
          <a:p>
            <a:pPr marL="800100" lvl="1" indent="-342900">
              <a:lnSpc>
                <a:spcPct val="80000"/>
              </a:lnSpc>
              <a:buFont typeface="Monotype Sorts" charset="2"/>
              <a:buAutoNum type="arabicPeriod"/>
            </a:pPr>
            <a:r>
              <a:rPr lang="en-US" altLang="en-US" dirty="0">
                <a:ea typeface="ＭＳ Ｐゴシック" pitchFamily="34" charset="-128"/>
                <a:cs typeface="Times New Roman" pitchFamily="18" charset="0"/>
              </a:rPr>
              <a:t>Let </a:t>
            </a:r>
            <a:r>
              <a:rPr lang="en-US" altLang="en-US" i="1" dirty="0" err="1">
                <a:ea typeface="ＭＳ Ｐゴシック" pitchFamily="34" charset="-128"/>
                <a:cs typeface="Times New Roman" pitchFamily="18" charset="0"/>
              </a:rPr>
              <a:t>i</a:t>
            </a:r>
            <a:r>
              <a:rPr lang="en-US" altLang="en-US" i="1" dirty="0">
                <a:ea typeface="ＭＳ Ｐゴシック" pitchFamily="34" charset="-128"/>
                <a:cs typeface="Times New Roman" pitchFamily="18" charset="0"/>
              </a:rPr>
              <a:t> </a:t>
            </a:r>
            <a:r>
              <a:rPr lang="en-US" altLang="en-US" dirty="0">
                <a:ea typeface="ＭＳ Ｐゴシック" pitchFamily="34" charset="-128"/>
                <a:cs typeface="Times New Roman" pitchFamily="18" charset="0"/>
              </a:rPr>
              <a:t>be least value </a:t>
            </a:r>
            <a:r>
              <a:rPr lang="en-US" altLang="en-US" dirty="0" err="1">
                <a:ea typeface="ＭＳ Ｐゴシック" pitchFamily="34" charset="-128"/>
                <a:cs typeface="Times New Roman" pitchFamily="18" charset="0"/>
              </a:rPr>
              <a:t>s.t.</a:t>
            </a:r>
            <a:r>
              <a:rPr lang="en-US" altLang="en-US" dirty="0">
                <a:ea typeface="ＭＳ Ｐゴシック" pitchFamily="34" charset="-128"/>
                <a:cs typeface="Times New Roman" pitchFamily="18" charset="0"/>
              </a:rPr>
              <a:t> </a:t>
            </a:r>
            <a:r>
              <a:rPr lang="en-US" altLang="en-US" i="1" dirty="0">
                <a:ea typeface="ＭＳ Ｐゴシック" pitchFamily="34" charset="-128"/>
                <a:cs typeface="Times New Roman" pitchFamily="18" charset="0"/>
              </a:rPr>
              <a:t>K</a:t>
            </a:r>
            <a:r>
              <a:rPr lang="en-US" altLang="en-US" i="1" baseline="-25000" dirty="0">
                <a:ea typeface="ＭＳ Ｐゴシック" pitchFamily="34" charset="-128"/>
                <a:cs typeface="Times New Roman" pitchFamily="18" charset="0"/>
              </a:rPr>
              <a:t>i</a:t>
            </a:r>
            <a:r>
              <a:rPr lang="en-US" altLang="en-US" i="1" dirty="0">
                <a:ea typeface="ＭＳ Ｐゴシック" pitchFamily="34" charset="-128"/>
                <a:cs typeface="Times New Roman" pitchFamily="18" charset="0"/>
              </a:rPr>
              <a:t> = V</a:t>
            </a:r>
          </a:p>
          <a:p>
            <a:pPr marL="800100" lvl="1" indent="-342900">
              <a:lnSpc>
                <a:spcPct val="80000"/>
              </a:lnSpc>
              <a:buFont typeface="Monotype Sorts" charset="2"/>
              <a:buAutoNum type="arabicPeriod"/>
            </a:pPr>
            <a:r>
              <a:rPr lang="en-US" altLang="en-US" dirty="0">
                <a:ea typeface="ＭＳ Ｐゴシック" pitchFamily="34" charset="-128"/>
                <a:cs typeface="Times New Roman" pitchFamily="18" charset="0"/>
              </a:rPr>
              <a:t>If there is such a value </a:t>
            </a:r>
            <a:r>
              <a:rPr lang="en-US" altLang="en-US" i="1" dirty="0" err="1">
                <a:ea typeface="ＭＳ Ｐゴシック" pitchFamily="34" charset="-128"/>
                <a:cs typeface="Times New Roman" pitchFamily="18" charset="0"/>
              </a:rPr>
              <a:t>i</a:t>
            </a:r>
            <a:r>
              <a:rPr lang="en-US" altLang="en-US" i="1" dirty="0">
                <a:ea typeface="ＭＳ Ｐゴシック" pitchFamily="34" charset="-128"/>
                <a:cs typeface="Times New Roman" pitchFamily="18" charset="0"/>
              </a:rPr>
              <a:t>, </a:t>
            </a:r>
            <a:r>
              <a:rPr lang="en-US" altLang="en-US" dirty="0">
                <a:ea typeface="ＭＳ Ｐゴシック" pitchFamily="34" charset="-128"/>
                <a:cs typeface="Times New Roman" pitchFamily="18" charset="0"/>
              </a:rPr>
              <a:t> follow pointer </a:t>
            </a:r>
            <a:r>
              <a:rPr lang="en-US" altLang="en-US" i="1" dirty="0">
                <a:ea typeface="ＭＳ Ｐゴシック" pitchFamily="34" charset="-128"/>
                <a:cs typeface="Times New Roman" pitchFamily="18" charset="0"/>
              </a:rPr>
              <a:t>P</a:t>
            </a:r>
            <a:r>
              <a:rPr lang="en-US" altLang="en-US" i="1" baseline="-25000" dirty="0">
                <a:ea typeface="ＭＳ Ｐゴシック" pitchFamily="34" charset="-128"/>
                <a:cs typeface="Times New Roman" pitchFamily="18" charset="0"/>
              </a:rPr>
              <a:t>i</a:t>
            </a:r>
            <a:r>
              <a:rPr lang="en-US" altLang="en-US" i="1" dirty="0">
                <a:ea typeface="ＭＳ Ｐゴシック" pitchFamily="34" charset="-128"/>
                <a:cs typeface="Times New Roman" pitchFamily="18" charset="0"/>
              </a:rPr>
              <a:t>  </a:t>
            </a:r>
            <a:r>
              <a:rPr lang="en-US" altLang="en-US" dirty="0">
                <a:ea typeface="ＭＳ Ｐゴシック" pitchFamily="34" charset="-128"/>
                <a:cs typeface="Times New Roman" pitchFamily="18" charset="0"/>
              </a:rPr>
              <a:t>to the desired record.</a:t>
            </a:r>
          </a:p>
          <a:p>
            <a:pPr marL="800100" lvl="1" indent="-342900">
              <a:lnSpc>
                <a:spcPct val="80000"/>
              </a:lnSpc>
              <a:buFont typeface="Monotype Sorts" charset="2"/>
              <a:buAutoNum type="arabicPeriod"/>
            </a:pPr>
            <a:r>
              <a:rPr lang="en-US" altLang="en-US" dirty="0">
                <a:ea typeface="ＭＳ Ｐゴシック" pitchFamily="34" charset="-128"/>
                <a:cs typeface="Times New Roman" pitchFamily="18" charset="0"/>
              </a:rPr>
              <a:t>Else no record with search-key value </a:t>
            </a:r>
            <a:r>
              <a:rPr lang="en-US" altLang="en-US" i="1" dirty="0">
                <a:ea typeface="ＭＳ Ｐゴシック" pitchFamily="34" charset="-128"/>
                <a:cs typeface="Times New Roman" pitchFamily="18" charset="0"/>
              </a:rPr>
              <a:t>k</a:t>
            </a:r>
            <a:r>
              <a:rPr lang="en-US" altLang="en-US" dirty="0">
                <a:ea typeface="ＭＳ Ｐゴシック" pitchFamily="34" charset="-128"/>
                <a:cs typeface="Times New Roman" pitchFamily="18" charset="0"/>
              </a:rPr>
              <a:t> exists</a:t>
            </a:r>
            <a:endParaRPr lang="zh-CN" altLang="en-US" dirty="0"/>
          </a:p>
        </p:txBody>
      </p:sp>
      <p:sp>
        <p:nvSpPr>
          <p:cNvPr id="4" name="日期占位符 3">
            <a:extLst>
              <a:ext uri="{FF2B5EF4-FFF2-40B4-BE49-F238E27FC236}">
                <a16:creationId xmlns:a16="http://schemas.microsoft.com/office/drawing/2014/main" id="{99A279AB-BC1B-4194-96E1-917C4FB12688}"/>
              </a:ext>
            </a:extLst>
          </p:cNvPr>
          <p:cNvSpPr>
            <a:spLocks noGrp="1"/>
          </p:cNvSpPr>
          <p:nvPr>
            <p:ph type="dt" sz="half" idx="10"/>
          </p:nvPr>
        </p:nvSpPr>
        <p:spPr/>
        <p:txBody>
          <a:bodyPr/>
          <a:lstStyle/>
          <a:p>
            <a:fld id="{B6141BCD-75F6-415F-8BA3-E709D519ABED}"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B2CABD8-2BE7-4A4F-9E9D-80AC8668F9BC}"/>
              </a:ext>
            </a:extLst>
          </p:cNvPr>
          <p:cNvSpPr>
            <a:spLocks noGrp="1"/>
          </p:cNvSpPr>
          <p:nvPr>
            <p:ph type="sldNum" sz="quarter" idx="12"/>
          </p:nvPr>
        </p:nvSpPr>
        <p:spPr/>
        <p:txBody>
          <a:bodyPr/>
          <a:lstStyle/>
          <a:p>
            <a:fld id="{47C4BD23-150C-4A56-8E66-9482A3FB2E80}" type="slidenum">
              <a:rPr lang="zh-CN" altLang="en-US" smtClean="0"/>
              <a:pPr/>
              <a:t>36</a:t>
            </a:fld>
            <a:endParaRPr lang="zh-CN" altLang="en-US" dirty="0"/>
          </a:p>
        </p:txBody>
      </p:sp>
      <p:pic>
        <p:nvPicPr>
          <p:cNvPr id="6" name="Picture 5">
            <a:extLst>
              <a:ext uri="{FF2B5EF4-FFF2-40B4-BE49-F238E27FC236}">
                <a16:creationId xmlns:a16="http://schemas.microsoft.com/office/drawing/2014/main" id="{D2458370-4655-4E2A-A5A5-280847915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066" y="4400309"/>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4A9434CA-68AC-43B5-B577-12F747C6E622}"/>
              </a:ext>
            </a:extLst>
          </p:cNvPr>
          <p:cNvSpPr txBox="1">
            <a:spLocks noChangeArrowheads="1"/>
          </p:cNvSpPr>
          <p:nvPr/>
        </p:nvSpPr>
        <p:spPr bwMode="auto">
          <a:xfrm>
            <a:off x="4180129" y="4544772"/>
            <a:ext cx="314325" cy="307975"/>
          </a:xfrm>
          <a:prstGeom prst="rect">
            <a:avLst/>
          </a:prstGeom>
          <a:solidFill>
            <a:schemeClr val="accent4">
              <a:lumMod val="20000"/>
              <a:lumOff val="80000"/>
            </a:schemeClr>
          </a:solidFill>
          <a:ln>
            <a:noFill/>
          </a:ln>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400"/>
              <a:t>&lt;</a:t>
            </a:r>
            <a:endParaRPr lang="zh-CN" altLang="en-US" sz="1400"/>
          </a:p>
        </p:txBody>
      </p:sp>
      <p:sp>
        <p:nvSpPr>
          <p:cNvPr id="8" name="TextBox 5">
            <a:extLst>
              <a:ext uri="{FF2B5EF4-FFF2-40B4-BE49-F238E27FC236}">
                <a16:creationId xmlns:a16="http://schemas.microsoft.com/office/drawing/2014/main" id="{17B76F58-FC9D-4201-9965-86BDD739FCEA}"/>
              </a:ext>
            </a:extLst>
          </p:cNvPr>
          <p:cNvSpPr txBox="1">
            <a:spLocks noChangeArrowheads="1"/>
          </p:cNvSpPr>
          <p:nvPr/>
        </p:nvSpPr>
        <p:spPr bwMode="auto">
          <a:xfrm>
            <a:off x="5546966" y="4617797"/>
            <a:ext cx="315913" cy="306387"/>
          </a:xfrm>
          <a:prstGeom prst="rect">
            <a:avLst/>
          </a:prstGeom>
          <a:solidFill>
            <a:schemeClr val="accent4">
              <a:lumMod val="20000"/>
              <a:lumOff val="80000"/>
            </a:schemeClr>
          </a:solidFill>
          <a:ln>
            <a:noFill/>
          </a:ln>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400"/>
              <a:t>≥</a:t>
            </a:r>
            <a:endParaRPr lang="zh-CN" altLang="en-US" sz="1400"/>
          </a:p>
        </p:txBody>
      </p:sp>
      <p:sp>
        <p:nvSpPr>
          <p:cNvPr id="9" name="椭圆 2">
            <a:extLst>
              <a:ext uri="{FF2B5EF4-FFF2-40B4-BE49-F238E27FC236}">
                <a16:creationId xmlns:a16="http://schemas.microsoft.com/office/drawing/2014/main" id="{1A5BCEA2-8C56-4699-835E-BCEF8939AA8C}"/>
              </a:ext>
            </a:extLst>
          </p:cNvPr>
          <p:cNvSpPr>
            <a:spLocks noChangeArrowheads="1"/>
          </p:cNvSpPr>
          <p:nvPr/>
        </p:nvSpPr>
        <p:spPr bwMode="auto">
          <a:xfrm>
            <a:off x="4899266" y="6170372"/>
            <a:ext cx="647700" cy="350837"/>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 name="椭圆 7">
            <a:extLst>
              <a:ext uri="{FF2B5EF4-FFF2-40B4-BE49-F238E27FC236}">
                <a16:creationId xmlns:a16="http://schemas.microsoft.com/office/drawing/2014/main" id="{FF2F352B-A7D4-49A9-84A0-AE51E8D5C646}"/>
              </a:ext>
            </a:extLst>
          </p:cNvPr>
          <p:cNvSpPr>
            <a:spLocks noChangeArrowheads="1"/>
          </p:cNvSpPr>
          <p:nvPr/>
        </p:nvSpPr>
        <p:spPr bwMode="auto">
          <a:xfrm>
            <a:off x="7780579" y="6170372"/>
            <a:ext cx="574675" cy="350837"/>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4289867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8302F-C6B2-40F3-8187-51994C813426}"/>
              </a:ext>
            </a:extLst>
          </p:cNvPr>
          <p:cNvSpPr>
            <a:spLocks noGrp="1"/>
          </p:cNvSpPr>
          <p:nvPr>
            <p:ph type="title"/>
          </p:nvPr>
        </p:nvSpPr>
        <p:spPr/>
        <p:txBody>
          <a:bodyPr/>
          <a:lstStyle/>
          <a:p>
            <a:r>
              <a:rPr lang="en-US" altLang="zh-CN" sz="2800" dirty="0">
                <a:cs typeface="Times New Roman" pitchFamily="18" charset="0"/>
              </a:rPr>
              <a:t>Queries on B</a:t>
            </a:r>
            <a:r>
              <a:rPr lang="en-US" altLang="zh-CN" sz="2800" baseline="30000" dirty="0">
                <a:cs typeface="Times New Roman" pitchFamily="18" charset="0"/>
              </a:rPr>
              <a:t>+</a:t>
            </a:r>
            <a:r>
              <a:rPr lang="en-US" altLang="zh-CN" sz="2800" dirty="0">
                <a:cs typeface="Times New Roman" pitchFamily="18" charset="0"/>
              </a:rPr>
              <a:t>-Trees</a:t>
            </a:r>
            <a:endParaRPr lang="zh-CN" altLang="en-US" dirty="0"/>
          </a:p>
        </p:txBody>
      </p:sp>
      <p:sp>
        <p:nvSpPr>
          <p:cNvPr id="3" name="内容占位符 2">
            <a:extLst>
              <a:ext uri="{FF2B5EF4-FFF2-40B4-BE49-F238E27FC236}">
                <a16:creationId xmlns:a16="http://schemas.microsoft.com/office/drawing/2014/main" id="{F000FF38-A552-4CC2-B114-196BE2CDB14B}"/>
              </a:ext>
            </a:extLst>
          </p:cNvPr>
          <p:cNvSpPr>
            <a:spLocks noGrp="1"/>
          </p:cNvSpPr>
          <p:nvPr>
            <p:ph idx="1"/>
          </p:nvPr>
        </p:nvSpPr>
        <p:spPr/>
        <p:txBody>
          <a:bodyPr/>
          <a:lstStyle/>
          <a:p>
            <a:r>
              <a:rPr lang="en-IN" altLang="zh-CN" b="1" dirty="0">
                <a:solidFill>
                  <a:srgbClr val="002060"/>
                </a:solidFill>
              </a:rPr>
              <a:t>Range queries </a:t>
            </a:r>
            <a:r>
              <a:rPr lang="en-IN" altLang="zh-CN" dirty="0"/>
              <a:t>find all records with search key values in a given range</a:t>
            </a:r>
          </a:p>
          <a:p>
            <a:pPr lvl="1"/>
            <a:r>
              <a:rPr lang="en-IN" altLang="zh-CN" dirty="0"/>
              <a:t>See book for details of </a:t>
            </a:r>
            <a:r>
              <a:rPr lang="en-IN" altLang="zh-CN" b="1" dirty="0"/>
              <a:t>function</a:t>
            </a:r>
            <a:r>
              <a:rPr lang="en-IN" altLang="zh-CN" dirty="0"/>
              <a:t> </a:t>
            </a:r>
            <a:r>
              <a:rPr lang="en-IN" altLang="zh-CN" i="1" dirty="0" err="1"/>
              <a:t>findRange</a:t>
            </a:r>
            <a:r>
              <a:rPr lang="en-IN" altLang="zh-CN" dirty="0"/>
              <a:t>(</a:t>
            </a:r>
            <a:r>
              <a:rPr lang="en-IN" altLang="zh-CN" i="1" dirty="0"/>
              <a:t>lb, </a:t>
            </a:r>
            <a:r>
              <a:rPr lang="en-IN" altLang="zh-CN" i="1" dirty="0" err="1"/>
              <a:t>ub</a:t>
            </a:r>
            <a:r>
              <a:rPr lang="en-IN" altLang="zh-CN" dirty="0"/>
              <a:t>) which returns set of all such records</a:t>
            </a:r>
          </a:p>
          <a:p>
            <a:pPr lvl="1"/>
            <a:r>
              <a:rPr lang="en-IN" altLang="zh-CN" dirty="0"/>
              <a:t>Real implementations usually provide an iterator interface to fetch matching records one at a time, using a </a:t>
            </a:r>
            <a:r>
              <a:rPr lang="en-IN" altLang="zh-CN" i="1" dirty="0"/>
              <a:t>next</a:t>
            </a:r>
            <a:r>
              <a:rPr lang="en-IN" altLang="zh-CN" dirty="0"/>
              <a:t>() function</a:t>
            </a:r>
          </a:p>
          <a:p>
            <a:endParaRPr lang="zh-CN" altLang="en-US" dirty="0"/>
          </a:p>
        </p:txBody>
      </p:sp>
      <p:sp>
        <p:nvSpPr>
          <p:cNvPr id="4" name="日期占位符 3">
            <a:extLst>
              <a:ext uri="{FF2B5EF4-FFF2-40B4-BE49-F238E27FC236}">
                <a16:creationId xmlns:a16="http://schemas.microsoft.com/office/drawing/2014/main" id="{22771A0F-B415-4C9E-BB17-E85D017A570E}"/>
              </a:ext>
            </a:extLst>
          </p:cNvPr>
          <p:cNvSpPr>
            <a:spLocks noGrp="1"/>
          </p:cNvSpPr>
          <p:nvPr>
            <p:ph type="dt" sz="half" idx="10"/>
          </p:nvPr>
        </p:nvSpPr>
        <p:spPr/>
        <p:txBody>
          <a:bodyPr/>
          <a:lstStyle/>
          <a:p>
            <a:fld id="{6A3ECD09-BB12-46BD-80E8-3324A58B88B0}"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C2F6629B-F02C-4487-BF34-E53FB5C28795}"/>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pic>
        <p:nvPicPr>
          <p:cNvPr id="6" name="Picture 5">
            <a:extLst>
              <a:ext uri="{FF2B5EF4-FFF2-40B4-BE49-F238E27FC236}">
                <a16:creationId xmlns:a16="http://schemas.microsoft.com/office/drawing/2014/main" id="{5E0982DE-06E3-484A-9961-9FFB78659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13" y="3083937"/>
            <a:ext cx="12230788" cy="285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583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B769A-D824-4CE3-BB43-73B4AEC2288D}"/>
              </a:ext>
            </a:extLst>
          </p:cNvPr>
          <p:cNvSpPr>
            <a:spLocks noGrp="1"/>
          </p:cNvSpPr>
          <p:nvPr>
            <p:ph type="title"/>
          </p:nvPr>
        </p:nvSpPr>
        <p:spPr/>
        <p:txBody>
          <a:bodyPr/>
          <a:lstStyle/>
          <a:p>
            <a:r>
              <a:rPr lang="en-US" altLang="zh-CN" sz="2800" dirty="0">
                <a:cs typeface="Times New Roman" pitchFamily="18" charset="0"/>
              </a:rPr>
              <a:t>Queries on B</a:t>
            </a:r>
            <a:r>
              <a:rPr lang="en-US" altLang="zh-CN" sz="2800" baseline="30000" dirty="0">
                <a:cs typeface="Times New Roman" pitchFamily="18" charset="0"/>
              </a:rPr>
              <a:t>+-</a:t>
            </a:r>
            <a:r>
              <a:rPr lang="en-US" altLang="zh-CN" sz="2800" dirty="0">
                <a:cs typeface="Times New Roman" pitchFamily="18" charset="0"/>
              </a:rPr>
              <a:t>Trees (Cont.)</a:t>
            </a:r>
            <a:endParaRPr lang="zh-CN" altLang="en-US" dirty="0"/>
          </a:p>
        </p:txBody>
      </p:sp>
      <p:sp>
        <p:nvSpPr>
          <p:cNvPr id="3" name="内容占位符 2">
            <a:extLst>
              <a:ext uri="{FF2B5EF4-FFF2-40B4-BE49-F238E27FC236}">
                <a16:creationId xmlns:a16="http://schemas.microsoft.com/office/drawing/2014/main" id="{5FFBC22F-90DA-4912-BEC6-0A514FF32FFC}"/>
              </a:ext>
            </a:extLst>
          </p:cNvPr>
          <p:cNvSpPr>
            <a:spLocks noGrp="1"/>
          </p:cNvSpPr>
          <p:nvPr>
            <p:ph idx="1"/>
          </p:nvPr>
        </p:nvSpPr>
        <p:spPr/>
        <p:txBody>
          <a:bodyPr/>
          <a:lstStyle/>
          <a:p>
            <a:r>
              <a:rPr lang="en-US" altLang="en-US" dirty="0">
                <a:cs typeface="Times New Roman" pitchFamily="18" charset="0"/>
              </a:rPr>
              <a:t>If there are </a:t>
            </a:r>
            <a:r>
              <a:rPr lang="en-US" altLang="en-US" i="1" dirty="0">
                <a:cs typeface="Times New Roman" pitchFamily="18" charset="0"/>
              </a:rPr>
              <a:t>K</a:t>
            </a:r>
            <a:r>
              <a:rPr lang="en-US" altLang="en-US" dirty="0">
                <a:cs typeface="Times New Roman" pitchFamily="18" charset="0"/>
              </a:rPr>
              <a:t> search-key values in the file, the height of the tree is no more than</a:t>
            </a:r>
          </a:p>
          <a:p>
            <a:pPr marL="0" indent="0">
              <a:buNone/>
            </a:pPr>
            <a:r>
              <a:rPr lang="en-US" altLang="en-US" dirty="0">
                <a:cs typeface="Times New Roman" pitchFamily="18" charset="0"/>
              </a:rPr>
              <a:t>                                             </a:t>
            </a:r>
            <a:r>
              <a:rPr lang="en-US" altLang="en-US" dirty="0">
                <a:solidFill>
                  <a:srgbClr val="FF0000"/>
                </a:solidFill>
                <a:cs typeface="Times New Roman" pitchFamily="18" charset="0"/>
                <a:sym typeface="Symbol" pitchFamily="18" charset="2"/>
              </a:rPr>
              <a:t></a:t>
            </a:r>
            <a:r>
              <a:rPr lang="en-US" altLang="en-US" dirty="0" err="1">
                <a:solidFill>
                  <a:srgbClr val="FF0000"/>
                </a:solidFill>
                <a:cs typeface="Times New Roman" pitchFamily="18" charset="0"/>
                <a:sym typeface="Symbol" pitchFamily="18" charset="2"/>
              </a:rPr>
              <a:t>log</a:t>
            </a:r>
            <a:r>
              <a:rPr lang="en-US" altLang="en-US" baseline="-25000" dirty="0" err="1">
                <a:solidFill>
                  <a:srgbClr val="FF0000"/>
                </a:solidFill>
                <a:cs typeface="Times New Roman" pitchFamily="18" charset="0"/>
                <a:sym typeface="Symbol" pitchFamily="18" charset="2"/>
              </a:rPr>
              <a:t></a:t>
            </a:r>
            <a:r>
              <a:rPr lang="en-US" altLang="en-US" i="1" baseline="-25000" dirty="0" err="1">
                <a:solidFill>
                  <a:srgbClr val="FF0000"/>
                </a:solidFill>
                <a:cs typeface="Times New Roman" pitchFamily="18" charset="0"/>
                <a:sym typeface="Symbol" pitchFamily="18" charset="2"/>
              </a:rPr>
              <a:t>n</a:t>
            </a:r>
            <a:r>
              <a:rPr lang="en-US" altLang="en-US" baseline="-25000" dirty="0">
                <a:solidFill>
                  <a:srgbClr val="FF0000"/>
                </a:solidFill>
                <a:cs typeface="Times New Roman" pitchFamily="18" charset="0"/>
                <a:sym typeface="Symbol" pitchFamily="18" charset="2"/>
              </a:rPr>
              <a:t>/2</a:t>
            </a:r>
            <a:r>
              <a:rPr lang="en-US" altLang="en-US" dirty="0">
                <a:solidFill>
                  <a:srgbClr val="FF0000"/>
                </a:solidFill>
                <a:cs typeface="Times New Roman" pitchFamily="18" charset="0"/>
                <a:sym typeface="Symbol" pitchFamily="18" charset="2"/>
              </a:rPr>
              <a:t>(</a:t>
            </a:r>
            <a:r>
              <a:rPr lang="en-US" altLang="en-US" i="1" dirty="0">
                <a:solidFill>
                  <a:srgbClr val="FF0000"/>
                </a:solidFill>
                <a:cs typeface="Times New Roman" pitchFamily="18" charset="0"/>
                <a:sym typeface="Symbol" pitchFamily="18" charset="2"/>
              </a:rPr>
              <a:t>K</a:t>
            </a:r>
            <a:r>
              <a:rPr lang="en-US" altLang="en-US" dirty="0">
                <a:solidFill>
                  <a:srgbClr val="FF0000"/>
                </a:solidFill>
                <a:cs typeface="Times New Roman" pitchFamily="18" charset="0"/>
                <a:sym typeface="Symbol" pitchFamily="18" charset="2"/>
              </a:rPr>
              <a:t>)</a:t>
            </a:r>
          </a:p>
          <a:p>
            <a:r>
              <a:rPr lang="en-US" altLang="en-US" dirty="0">
                <a:cs typeface="Times New Roman" pitchFamily="18" charset="0"/>
                <a:sym typeface="Symbol" pitchFamily="18" charset="2"/>
              </a:rPr>
              <a:t>Example </a:t>
            </a:r>
          </a:p>
          <a:p>
            <a:pPr lvl="1"/>
            <a:r>
              <a:rPr lang="en-US" altLang="en-US" dirty="0">
                <a:cs typeface="Times New Roman" pitchFamily="18" charset="0"/>
                <a:sym typeface="Symbol" pitchFamily="18" charset="2"/>
              </a:rPr>
              <a:t>a node is generally the same size as a disk block, typically 4 kilobytes</a:t>
            </a:r>
          </a:p>
          <a:p>
            <a:pPr lvl="1"/>
            <a:r>
              <a:rPr lang="en-US" altLang="en-US" dirty="0">
                <a:ea typeface="ＭＳ Ｐゴシック" pitchFamily="34" charset="-128"/>
                <a:cs typeface="Times New Roman" pitchFamily="18" charset="0"/>
                <a:sym typeface="Symbol" pitchFamily="18" charset="2"/>
              </a:rPr>
              <a:t>and </a:t>
            </a:r>
            <a:r>
              <a:rPr lang="en-US" altLang="en-US" i="1" dirty="0">
                <a:ea typeface="ＭＳ Ｐゴシック" pitchFamily="34" charset="-128"/>
                <a:cs typeface="Times New Roman" pitchFamily="18" charset="0"/>
                <a:sym typeface="Symbol" pitchFamily="18" charset="2"/>
              </a:rPr>
              <a:t>n</a:t>
            </a:r>
            <a:r>
              <a:rPr lang="en-US" altLang="en-US" dirty="0">
                <a:ea typeface="ＭＳ Ｐゴシック" pitchFamily="34" charset="-128"/>
                <a:cs typeface="Times New Roman" pitchFamily="18" charset="0"/>
                <a:sym typeface="Symbol" pitchFamily="18" charset="2"/>
              </a:rPr>
              <a:t> is typically around 100, 40 bytes per index entry</a:t>
            </a:r>
          </a:p>
          <a:p>
            <a:pPr lvl="1"/>
            <a:r>
              <a:rPr lang="en-US" altLang="en-US" dirty="0">
                <a:cs typeface="Times New Roman" pitchFamily="18" charset="0"/>
                <a:sym typeface="Symbol" pitchFamily="18" charset="2"/>
              </a:rPr>
              <a:t>with 1 </a:t>
            </a:r>
            <a:r>
              <a:rPr lang="en-US" altLang="en-US" dirty="0">
                <a:solidFill>
                  <a:srgbClr val="FF0000"/>
                </a:solidFill>
                <a:cs typeface="Times New Roman" pitchFamily="18" charset="0"/>
                <a:sym typeface="Symbol" pitchFamily="18" charset="2"/>
              </a:rPr>
              <a:t>million</a:t>
            </a:r>
            <a:r>
              <a:rPr lang="en-US" altLang="en-US" dirty="0">
                <a:cs typeface="Times New Roman" pitchFamily="18" charset="0"/>
                <a:sym typeface="Symbol" pitchFamily="18" charset="2"/>
              </a:rPr>
              <a:t> search key values and </a:t>
            </a:r>
            <a:r>
              <a:rPr lang="en-US" altLang="en-US" i="1" dirty="0">
                <a:cs typeface="Times New Roman" pitchFamily="18" charset="0"/>
                <a:sym typeface="Symbol" pitchFamily="18" charset="2"/>
              </a:rPr>
              <a:t>n</a:t>
            </a:r>
            <a:r>
              <a:rPr lang="en-US" altLang="en-US" dirty="0">
                <a:cs typeface="Times New Roman" pitchFamily="18" charset="0"/>
                <a:sym typeface="Symbol" pitchFamily="18" charset="2"/>
              </a:rPr>
              <a:t> = 100, </a:t>
            </a:r>
            <a:r>
              <a:rPr lang="en-US" altLang="en-US" dirty="0">
                <a:ea typeface="ＭＳ Ｐゴシック" pitchFamily="34" charset="-128"/>
                <a:sym typeface="Symbol" pitchFamily="18" charset="2"/>
              </a:rPr>
              <a:t>at most </a:t>
            </a:r>
            <a:r>
              <a:rPr lang="en-US" altLang="en-US" i="1" dirty="0">
                <a:ea typeface="ＭＳ Ｐゴシック" pitchFamily="34" charset="-128"/>
                <a:sym typeface="Symbol" pitchFamily="18" charset="2"/>
              </a:rPr>
              <a:t> </a:t>
            </a:r>
            <a:r>
              <a:rPr lang="en-US" altLang="en-US" i="1" dirty="0">
                <a:solidFill>
                  <a:srgbClr val="FF0000"/>
                </a:solidFill>
                <a:ea typeface="ＭＳ Ｐゴシック" pitchFamily="34" charset="-128"/>
                <a:sym typeface="Symbol" pitchFamily="18" charset="2"/>
              </a:rPr>
              <a:t>log</a:t>
            </a:r>
            <a:r>
              <a:rPr lang="en-US" altLang="en-US" baseline="-25000" dirty="0">
                <a:solidFill>
                  <a:srgbClr val="FF0000"/>
                </a:solidFill>
                <a:ea typeface="ＭＳ Ｐゴシック" pitchFamily="34" charset="-128"/>
                <a:sym typeface="Symbol" pitchFamily="18" charset="2"/>
              </a:rPr>
              <a:t>50</a:t>
            </a:r>
            <a:r>
              <a:rPr lang="en-US" altLang="en-US" dirty="0">
                <a:solidFill>
                  <a:srgbClr val="FF0000"/>
                </a:solidFill>
                <a:ea typeface="ＭＳ Ｐゴシック" pitchFamily="34" charset="-128"/>
                <a:sym typeface="Symbol" pitchFamily="18" charset="2"/>
              </a:rPr>
              <a:t>(1,000,000)</a:t>
            </a:r>
            <a:r>
              <a:rPr lang="en-US" altLang="en-US" dirty="0">
                <a:ea typeface="ＭＳ Ｐゴシック" pitchFamily="34" charset="-128"/>
                <a:sym typeface="Symbol" pitchFamily="18" charset="2"/>
              </a:rPr>
              <a:t> = 4 nodes are accessed in a lookup</a:t>
            </a:r>
          </a:p>
          <a:p>
            <a:r>
              <a:rPr lang="en-US" altLang="en-US" dirty="0">
                <a:cs typeface="Times New Roman" pitchFamily="18" charset="0"/>
                <a:sym typeface="Symbol" pitchFamily="18" charset="2"/>
              </a:rPr>
              <a:t>Contrast this with a balanced </a:t>
            </a:r>
            <a:r>
              <a:rPr lang="en-US" altLang="en-US" i="1" dirty="0">
                <a:solidFill>
                  <a:srgbClr val="FF0000"/>
                </a:solidFill>
                <a:cs typeface="Times New Roman" pitchFamily="18" charset="0"/>
                <a:sym typeface="Symbol" pitchFamily="18" charset="2"/>
              </a:rPr>
              <a:t>binary</a:t>
            </a:r>
            <a:r>
              <a:rPr lang="en-US" altLang="en-US" dirty="0">
                <a:cs typeface="Times New Roman" pitchFamily="18" charset="0"/>
                <a:sym typeface="Symbol" pitchFamily="18" charset="2"/>
              </a:rPr>
              <a:t> tree with 1 million search key values — around 20 nodes are accessed in a lookup</a:t>
            </a:r>
          </a:p>
          <a:p>
            <a:pPr lvl="1"/>
            <a:r>
              <a:rPr lang="en-US" altLang="en-US" dirty="0">
                <a:ea typeface="ＭＳ Ｐゴシック" pitchFamily="34" charset="-128"/>
              </a:rPr>
              <a:t>above difference is significant since every node access may need a disk I/O, costing around 20 milliseconds</a:t>
            </a:r>
          </a:p>
          <a:p>
            <a:endParaRPr lang="zh-CN" altLang="en-US" dirty="0"/>
          </a:p>
        </p:txBody>
      </p:sp>
      <p:sp>
        <p:nvSpPr>
          <p:cNvPr id="4" name="日期占位符 3">
            <a:extLst>
              <a:ext uri="{FF2B5EF4-FFF2-40B4-BE49-F238E27FC236}">
                <a16:creationId xmlns:a16="http://schemas.microsoft.com/office/drawing/2014/main" id="{23603242-7C2D-4D79-B201-41BF03B424F4}"/>
              </a:ext>
            </a:extLst>
          </p:cNvPr>
          <p:cNvSpPr>
            <a:spLocks noGrp="1"/>
          </p:cNvSpPr>
          <p:nvPr>
            <p:ph type="dt" sz="half" idx="10"/>
          </p:nvPr>
        </p:nvSpPr>
        <p:spPr/>
        <p:txBody>
          <a:bodyPr/>
          <a:lstStyle/>
          <a:p>
            <a:fld id="{FD42659D-F1AF-4631-A002-C17DF9E6132B}"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27402457-6FF7-4A89-B33F-FE73D72300C3}"/>
              </a:ext>
            </a:extLst>
          </p:cNvPr>
          <p:cNvSpPr>
            <a:spLocks noGrp="1"/>
          </p:cNvSpPr>
          <p:nvPr>
            <p:ph type="sldNum" sz="quarter" idx="12"/>
          </p:nvPr>
        </p:nvSpPr>
        <p:spPr/>
        <p:txBody>
          <a:bodyPr/>
          <a:lstStyle/>
          <a:p>
            <a:fld id="{47C4BD23-150C-4A56-8E66-9482A3FB2E80}" type="slidenum">
              <a:rPr lang="zh-CN" altLang="en-US" smtClean="0"/>
              <a:pPr/>
              <a:t>38</a:t>
            </a:fld>
            <a:endParaRPr lang="zh-CN" altLang="en-US" dirty="0"/>
          </a:p>
        </p:txBody>
      </p:sp>
    </p:spTree>
    <p:extLst>
      <p:ext uri="{BB962C8B-B14F-4D97-AF65-F5344CB8AC3E}">
        <p14:creationId xmlns:p14="http://schemas.microsoft.com/office/powerpoint/2010/main" val="216946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11110-0024-45C4-8E05-0DBB6BFFF992}"/>
              </a:ext>
            </a:extLst>
          </p:cNvPr>
          <p:cNvSpPr>
            <a:spLocks noGrp="1"/>
          </p:cNvSpPr>
          <p:nvPr>
            <p:ph type="title"/>
          </p:nvPr>
        </p:nvSpPr>
        <p:spPr/>
        <p:txBody>
          <a:bodyPr/>
          <a:lstStyle/>
          <a:p>
            <a:r>
              <a:rPr lang="en-IN" altLang="zh-CN" dirty="0"/>
              <a:t>Non-Unique Keys</a:t>
            </a:r>
            <a:endParaRPr lang="zh-CN" altLang="en-US" dirty="0"/>
          </a:p>
        </p:txBody>
      </p:sp>
      <p:sp>
        <p:nvSpPr>
          <p:cNvPr id="3" name="内容占位符 2">
            <a:extLst>
              <a:ext uri="{FF2B5EF4-FFF2-40B4-BE49-F238E27FC236}">
                <a16:creationId xmlns:a16="http://schemas.microsoft.com/office/drawing/2014/main" id="{4BD70D67-A3A7-4510-B208-F2698B33420F}"/>
              </a:ext>
            </a:extLst>
          </p:cNvPr>
          <p:cNvSpPr>
            <a:spLocks noGrp="1"/>
          </p:cNvSpPr>
          <p:nvPr>
            <p:ph idx="1"/>
          </p:nvPr>
        </p:nvSpPr>
        <p:spPr/>
        <p:txBody>
          <a:bodyPr/>
          <a:lstStyle/>
          <a:p>
            <a:r>
              <a:rPr lang="en-IN" altLang="zh-CN" dirty="0"/>
              <a:t>If a search key </a:t>
            </a:r>
            <a:r>
              <a:rPr lang="en-IN" altLang="zh-CN" i="1" dirty="0"/>
              <a:t>a</a:t>
            </a:r>
            <a:r>
              <a:rPr lang="en-IN" altLang="zh-CN" sz="2000" i="1" baseline="-25000" dirty="0"/>
              <a:t>i</a:t>
            </a:r>
            <a:r>
              <a:rPr lang="en-IN" altLang="zh-CN" i="1" dirty="0"/>
              <a:t> </a:t>
            </a:r>
            <a:r>
              <a:rPr lang="en-IN" altLang="zh-CN" dirty="0"/>
              <a:t> is not unique, create instead an index on a composite key </a:t>
            </a:r>
            <a:r>
              <a:rPr lang="en-IN" altLang="zh-CN" dirty="0">
                <a:solidFill>
                  <a:srgbClr val="FF0000"/>
                </a:solidFill>
              </a:rPr>
              <a:t>(</a:t>
            </a:r>
            <a:r>
              <a:rPr lang="en-IN" altLang="zh-CN" i="1" dirty="0">
                <a:solidFill>
                  <a:srgbClr val="FF0000"/>
                </a:solidFill>
              </a:rPr>
              <a:t>a</a:t>
            </a:r>
            <a:r>
              <a:rPr lang="en-IN" altLang="zh-CN" i="1" baseline="-25000" dirty="0">
                <a:solidFill>
                  <a:srgbClr val="FF0000"/>
                </a:solidFill>
              </a:rPr>
              <a:t>i </a:t>
            </a:r>
            <a:r>
              <a:rPr lang="en-IN" altLang="zh-CN" dirty="0">
                <a:solidFill>
                  <a:srgbClr val="FF0000"/>
                </a:solidFill>
              </a:rPr>
              <a:t>, </a:t>
            </a:r>
            <a:r>
              <a:rPr lang="en-IN" altLang="zh-CN" i="1" dirty="0">
                <a:solidFill>
                  <a:srgbClr val="FF0000"/>
                </a:solidFill>
              </a:rPr>
              <a:t>A</a:t>
            </a:r>
            <a:r>
              <a:rPr lang="en-IN" altLang="zh-CN" sz="2000" i="1" baseline="-25000" dirty="0">
                <a:solidFill>
                  <a:srgbClr val="FF0000"/>
                </a:solidFill>
              </a:rPr>
              <a:t>p</a:t>
            </a:r>
            <a:r>
              <a:rPr lang="en-IN" altLang="zh-CN" dirty="0">
                <a:solidFill>
                  <a:srgbClr val="FF0000"/>
                </a:solidFill>
              </a:rPr>
              <a:t>), </a:t>
            </a:r>
            <a:r>
              <a:rPr lang="en-IN" altLang="zh-CN" dirty="0"/>
              <a:t>which is unique</a:t>
            </a:r>
          </a:p>
          <a:p>
            <a:pPr lvl="1"/>
            <a:r>
              <a:rPr lang="en-IN" altLang="zh-CN" i="1" dirty="0"/>
              <a:t>A</a:t>
            </a:r>
            <a:r>
              <a:rPr lang="en-IN" altLang="zh-CN" sz="2000" i="1" baseline="-25000" dirty="0"/>
              <a:t>p</a:t>
            </a:r>
            <a:r>
              <a:rPr lang="en-IN" altLang="zh-CN" dirty="0"/>
              <a:t> could be a primary key, record ID, or any other attribute that guarantees uniqueness</a:t>
            </a:r>
          </a:p>
          <a:p>
            <a:r>
              <a:rPr lang="en-IN" altLang="zh-CN" dirty="0"/>
              <a:t>Search for </a:t>
            </a:r>
            <a:r>
              <a:rPr lang="en-IN" altLang="zh-CN" i="1" dirty="0"/>
              <a:t>a</a:t>
            </a:r>
            <a:r>
              <a:rPr lang="en-IN" altLang="zh-CN" sz="2000" i="1" baseline="-25000" dirty="0"/>
              <a:t>i</a:t>
            </a:r>
            <a:r>
              <a:rPr lang="en-IN" altLang="zh-CN" i="1" dirty="0"/>
              <a:t> = v </a:t>
            </a:r>
            <a:r>
              <a:rPr lang="en-IN" altLang="zh-CN" dirty="0"/>
              <a:t>can be implemented by a range search on composite key, with range (</a:t>
            </a:r>
            <a:r>
              <a:rPr lang="en-IN" altLang="zh-CN" i="1" dirty="0"/>
              <a:t>v, </a:t>
            </a:r>
            <a:r>
              <a:rPr lang="en-IN" altLang="zh-CN" sz="2000" i="1" dirty="0"/>
              <a:t>-</a:t>
            </a:r>
            <a:r>
              <a:rPr lang="en-IN" altLang="zh-CN" sz="2000" dirty="0"/>
              <a:t> ∞</a:t>
            </a:r>
            <a:r>
              <a:rPr lang="en-IN" altLang="zh-CN" dirty="0"/>
              <a:t>) to (</a:t>
            </a:r>
            <a:r>
              <a:rPr lang="en-IN" altLang="zh-CN" i="1" dirty="0"/>
              <a:t>v, </a:t>
            </a:r>
            <a:r>
              <a:rPr lang="en-IN" altLang="zh-CN" sz="2000" i="1" dirty="0"/>
              <a:t>+</a:t>
            </a:r>
            <a:r>
              <a:rPr lang="en-IN" altLang="zh-CN" sz="2000" dirty="0"/>
              <a:t> ∞</a:t>
            </a:r>
            <a:r>
              <a:rPr lang="en-IN" altLang="zh-C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zh-CN" altLang="en-US" dirty="0"/>
          </a:p>
        </p:txBody>
      </p:sp>
      <p:sp>
        <p:nvSpPr>
          <p:cNvPr id="4" name="日期占位符 3">
            <a:extLst>
              <a:ext uri="{FF2B5EF4-FFF2-40B4-BE49-F238E27FC236}">
                <a16:creationId xmlns:a16="http://schemas.microsoft.com/office/drawing/2014/main" id="{7034ED7D-89A8-4BB0-A766-A31B7A6FE731}"/>
              </a:ext>
            </a:extLst>
          </p:cNvPr>
          <p:cNvSpPr>
            <a:spLocks noGrp="1"/>
          </p:cNvSpPr>
          <p:nvPr>
            <p:ph type="dt" sz="half" idx="10"/>
          </p:nvPr>
        </p:nvSpPr>
        <p:spPr/>
        <p:txBody>
          <a:bodyPr/>
          <a:lstStyle/>
          <a:p>
            <a:fld id="{358FB95F-4CE9-44D7-941E-93D938AC75C4}"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9064C71E-6120-43CC-886D-02B0AD217D0F}"/>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spTree>
    <p:extLst>
      <p:ext uri="{BB962C8B-B14F-4D97-AF65-F5344CB8AC3E}">
        <p14:creationId xmlns:p14="http://schemas.microsoft.com/office/powerpoint/2010/main" val="1651637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37B0A-54F6-4913-8B39-33191305B760}"/>
              </a:ext>
            </a:extLst>
          </p:cNvPr>
          <p:cNvSpPr>
            <a:spLocks noGrp="1"/>
          </p:cNvSpPr>
          <p:nvPr>
            <p:ph type="title"/>
          </p:nvPr>
        </p:nvSpPr>
        <p:spPr/>
        <p:txBody>
          <a:bodyPr/>
          <a:lstStyle/>
          <a:p>
            <a:r>
              <a:rPr lang="en-US" altLang="zh-CN" dirty="0"/>
              <a:t>14.1 Basic Concepts</a:t>
            </a:r>
            <a:endParaRPr lang="zh-CN" altLang="en-US" dirty="0"/>
          </a:p>
        </p:txBody>
      </p:sp>
      <p:sp>
        <p:nvSpPr>
          <p:cNvPr id="3" name="内容占位符 2">
            <a:extLst>
              <a:ext uri="{FF2B5EF4-FFF2-40B4-BE49-F238E27FC236}">
                <a16:creationId xmlns:a16="http://schemas.microsoft.com/office/drawing/2014/main" id="{8FA89715-014A-4946-9387-CBEB3ACDE154}"/>
              </a:ext>
            </a:extLst>
          </p:cNvPr>
          <p:cNvSpPr>
            <a:spLocks noGrp="1"/>
          </p:cNvSpPr>
          <p:nvPr>
            <p:ph idx="1"/>
          </p:nvPr>
        </p:nvSpPr>
        <p:spPr/>
        <p:txBody>
          <a:bodyPr/>
          <a:lstStyle/>
          <a:p>
            <a:r>
              <a:rPr lang="en-US" altLang="zh-CN" dirty="0"/>
              <a:t>How to locate tuples/records in DB file quickly?</a:t>
            </a:r>
          </a:p>
          <a:p>
            <a:pPr marL="288925" indent="-288925" eaLnBrk="1" hangingPunct="1"/>
            <a:r>
              <a:rPr lang="en-US" altLang="zh-CN" b="1" dirty="0"/>
              <a:t>Indexing </a:t>
            </a:r>
            <a:r>
              <a:rPr lang="en-US" altLang="zh-CN" dirty="0"/>
              <a:t>(</a:t>
            </a:r>
            <a:r>
              <a:rPr lang="zh-CN" altLang="en-US" dirty="0"/>
              <a:t>索引技术</a:t>
            </a:r>
            <a:r>
              <a:rPr lang="en-US" altLang="zh-CN" dirty="0"/>
              <a:t>) mechanisms</a:t>
            </a:r>
            <a:endParaRPr lang="en-US" altLang="zh-CN" b="1" dirty="0"/>
          </a:p>
          <a:p>
            <a:pPr marL="663575" lvl="1" indent="-184150" eaLnBrk="1" hangingPunct="1"/>
            <a:r>
              <a:rPr lang="en-US" altLang="zh-CN" dirty="0"/>
              <a:t>used to speed up access to desired data</a:t>
            </a:r>
          </a:p>
          <a:p>
            <a:pPr marL="663575" lvl="1" indent="-184150" eaLnBrk="1" hangingPunct="1"/>
            <a:r>
              <a:rPr lang="en-US" altLang="zh-CN" dirty="0"/>
              <a:t>e.g. for relation instructor(</a:t>
            </a:r>
            <a:r>
              <a:rPr lang="en-US" altLang="zh-CN" i="1" dirty="0"/>
              <a:t>ID, name, </a:t>
            </a:r>
            <a:r>
              <a:rPr lang="en-US" altLang="zh-CN" i="1" dirty="0" err="1">
                <a:solidFill>
                  <a:srgbClr val="FF0000"/>
                </a:solidFill>
              </a:rPr>
              <a:t>dept_name</a:t>
            </a:r>
            <a:r>
              <a:rPr lang="en-US" altLang="zh-CN" i="1" dirty="0"/>
              <a:t>, salary</a:t>
            </a:r>
            <a:r>
              <a:rPr lang="en-US" altLang="zh-CN" dirty="0"/>
              <a:t>)</a:t>
            </a:r>
            <a:endParaRPr lang="zh-CN" altLang="en-US" dirty="0"/>
          </a:p>
          <a:p>
            <a:pPr marL="663575" lvl="1" indent="-184150" eaLnBrk="1" hangingPunct="1"/>
            <a:r>
              <a:rPr lang="en-US" altLang="zh-CN" i="1" dirty="0"/>
              <a:t> </a:t>
            </a:r>
            <a:r>
              <a:rPr lang="en-US" altLang="zh-CN" dirty="0"/>
              <a:t>shown in Fig.14.1, the index</a:t>
            </a:r>
          </a:p>
          <a:p>
            <a:pPr marL="663575" lvl="1" indent="-184150" eaLnBrk="1" hangingPunct="1">
              <a:buFont typeface="Wingdings" pitchFamily="2" charset="2"/>
              <a:buNone/>
            </a:pPr>
            <a:r>
              <a:rPr lang="en-US" altLang="zh-CN" dirty="0"/>
              <a:t> </a:t>
            </a:r>
            <a:r>
              <a:rPr lang="en-US" altLang="zh-CN" i="1" dirty="0" err="1"/>
              <a:t>dept_name</a:t>
            </a:r>
            <a:r>
              <a:rPr lang="en-US" altLang="zh-CN" dirty="0"/>
              <a:t> </a:t>
            </a:r>
            <a:r>
              <a:rPr lang="en-US" altLang="zh-CN" dirty="0">
                <a:sym typeface="Wingdings" pitchFamily="2" charset="2"/>
              </a:rPr>
              <a:t> physical address of record (</a:t>
            </a:r>
            <a:r>
              <a:rPr lang="en-US" altLang="zh-CN" dirty="0" err="1">
                <a:sym typeface="Wingdings" pitchFamily="2" charset="2"/>
              </a:rPr>
              <a:t>i.e.tuple</a:t>
            </a:r>
            <a:r>
              <a:rPr lang="en-US" altLang="zh-CN" dirty="0">
                <a:sym typeface="Wingdings" pitchFamily="2" charset="2"/>
              </a:rPr>
              <a:t>) in DB file </a:t>
            </a:r>
            <a:r>
              <a:rPr lang="en-US" altLang="zh-CN" b="1" i="1" dirty="0">
                <a:sym typeface="Wingdings" pitchFamily="2" charset="2"/>
              </a:rPr>
              <a:t>instructor</a:t>
            </a:r>
            <a:endParaRPr lang="en-US" altLang="zh-CN" b="1" i="1" dirty="0"/>
          </a:p>
          <a:p>
            <a:pPr marL="288925" indent="-288925" eaLnBrk="1" hangingPunct="1"/>
            <a:r>
              <a:rPr lang="en-US" altLang="zh-CN" b="1" dirty="0"/>
              <a:t>Search Key</a:t>
            </a:r>
            <a:endParaRPr lang="en-US" altLang="zh-CN" dirty="0"/>
          </a:p>
          <a:p>
            <a:pPr marL="663575" lvl="1" indent="-184150" eaLnBrk="1" hangingPunct="1"/>
            <a:r>
              <a:rPr lang="en-US" altLang="zh-CN" dirty="0"/>
              <a:t>attributes or a set of attributes used to look up the records in a file</a:t>
            </a:r>
          </a:p>
          <a:p>
            <a:pPr marL="663575" lvl="1" indent="-184150" eaLnBrk="1" hangingPunct="1"/>
            <a:r>
              <a:rPr lang="en-US" altLang="zh-CN" dirty="0"/>
              <a:t>e.g. </a:t>
            </a:r>
            <a:r>
              <a:rPr lang="en-US" altLang="zh-CN" i="1" dirty="0" err="1"/>
              <a:t>dept_name</a:t>
            </a:r>
            <a:r>
              <a:rPr lang="en-US" altLang="zh-CN" dirty="0"/>
              <a:t> </a:t>
            </a:r>
          </a:p>
          <a:p>
            <a:endParaRPr lang="zh-CN" altLang="en-US" dirty="0"/>
          </a:p>
        </p:txBody>
      </p:sp>
      <p:sp>
        <p:nvSpPr>
          <p:cNvPr id="4" name="日期占位符 3">
            <a:extLst>
              <a:ext uri="{FF2B5EF4-FFF2-40B4-BE49-F238E27FC236}">
                <a16:creationId xmlns:a16="http://schemas.microsoft.com/office/drawing/2014/main" id="{604302B5-5318-433F-A985-04A3782A8023}"/>
              </a:ext>
            </a:extLst>
          </p:cNvPr>
          <p:cNvSpPr>
            <a:spLocks noGrp="1"/>
          </p:cNvSpPr>
          <p:nvPr>
            <p:ph type="dt" sz="half" idx="10"/>
          </p:nvPr>
        </p:nvSpPr>
        <p:spPr/>
        <p:txBody>
          <a:bodyPr/>
          <a:lstStyle/>
          <a:p>
            <a:fld id="{FD807324-9DE9-4B57-8CD1-E66C197D3A5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370587EC-2DD9-4DAE-98C5-F3B8DA4E0325}"/>
              </a:ext>
            </a:extLst>
          </p:cNvPr>
          <p:cNvSpPr>
            <a:spLocks noGrp="1"/>
          </p:cNvSpPr>
          <p:nvPr>
            <p:ph type="sldNum" sz="quarter" idx="12"/>
          </p:nvPr>
        </p:nvSpPr>
        <p:spPr/>
        <p:txBody>
          <a:bodyPr/>
          <a:lstStyle/>
          <a:p>
            <a:fld id="{47C4BD23-150C-4A56-8E66-9482A3FB2E80}" type="slidenum">
              <a:rPr lang="zh-CN" altLang="en-US" smtClean="0"/>
              <a:pPr/>
              <a:t>4</a:t>
            </a:fld>
            <a:endParaRPr lang="zh-CN" altLang="en-US" dirty="0"/>
          </a:p>
        </p:txBody>
      </p:sp>
    </p:spTree>
    <p:extLst>
      <p:ext uri="{BB962C8B-B14F-4D97-AF65-F5344CB8AC3E}">
        <p14:creationId xmlns:p14="http://schemas.microsoft.com/office/powerpoint/2010/main" val="518088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A1A8C-2A18-43AA-BD0A-82AB297B04F3}"/>
              </a:ext>
            </a:extLst>
          </p:cNvPr>
          <p:cNvSpPr>
            <a:spLocks noGrp="1"/>
          </p:cNvSpPr>
          <p:nvPr>
            <p:ph type="title"/>
          </p:nvPr>
        </p:nvSpPr>
        <p:spPr/>
        <p:txBody>
          <a:bodyPr/>
          <a:lstStyle/>
          <a:p>
            <a:r>
              <a:rPr lang="en-US" altLang="zh-CN" sz="2800" dirty="0">
                <a:cs typeface="Times New Roman" pitchFamily="18" charset="0"/>
              </a:rPr>
              <a:t>Queries on B</a:t>
            </a:r>
            <a:r>
              <a:rPr lang="en-US" altLang="zh-CN" sz="2800" baseline="30000" dirty="0">
                <a:cs typeface="Times New Roman" pitchFamily="18" charset="0"/>
              </a:rPr>
              <a:t>+-</a:t>
            </a:r>
            <a:r>
              <a:rPr lang="en-US" altLang="zh-CN" sz="2800" dirty="0">
                <a:cs typeface="Times New Roman" pitchFamily="18" charset="0"/>
              </a:rPr>
              <a:t>Trees (Cont.)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BB588A2-9DA4-4B06-9F21-131C1A72A53B}"/>
                  </a:ext>
                </a:extLst>
              </p:cNvPr>
              <p:cNvSpPr>
                <a:spLocks noGrp="1"/>
              </p:cNvSpPr>
              <p:nvPr>
                <p:ph idx="1"/>
              </p:nvPr>
            </p:nvSpPr>
            <p:spPr>
              <a:xfrm>
                <a:off x="198362" y="772634"/>
                <a:ext cx="7909704" cy="5813231"/>
              </a:xfrm>
            </p:spPr>
            <p:txBody>
              <a:bodyPr/>
              <a:lstStyle/>
              <a:p>
                <a:endParaRPr lang="en-US" altLang="zh-CN" dirty="0"/>
              </a:p>
              <a:p>
                <a:pPr marL="0" indent="0">
                  <a:buNone/>
                </a:pPr>
                <a:endParaRPr lang="en-US" altLang="zh-CN" dirty="0"/>
              </a:p>
              <a:p>
                <a:r>
                  <a:rPr lang="en-US" altLang="zh-CN" dirty="0"/>
                  <a:t>Why?</a:t>
                </a:r>
              </a:p>
              <a:p>
                <a:pPr lvl="1"/>
                <a:r>
                  <a:rPr lang="en-US" altLang="zh-CN" u="sng" dirty="0">
                    <a:solidFill>
                      <a:srgbClr val="FF0000"/>
                    </a:solidFill>
                  </a:rPr>
                  <a:t>B+-tree</a:t>
                </a:r>
                <a:r>
                  <a:rPr lang="zh-CN" altLang="en-US" u="sng" dirty="0">
                    <a:solidFill>
                      <a:srgbClr val="FF0000"/>
                    </a:solidFill>
                  </a:rPr>
                  <a:t>索引（非叶节点）</a:t>
                </a:r>
                <a:r>
                  <a:rPr lang="zh-CN" altLang="en-US" dirty="0"/>
                  <a:t>需要全部调入内存</a:t>
                </a:r>
                <a:endParaRPr lang="en-US" altLang="zh-CN" dirty="0"/>
              </a:p>
              <a:p>
                <a:pPr lvl="1"/>
                <a:r>
                  <a:rPr lang="en-US" altLang="zh-CN" dirty="0"/>
                  <a:t>B+-tree</a:t>
                </a:r>
                <a:r>
                  <a:rPr lang="zh-CN" altLang="en-US" dirty="0"/>
                  <a:t>深度和索引树中非叶节点数目和所占内存空间</a:t>
                </a:r>
                <a:r>
                  <a:rPr lang="en-US" altLang="zh-CN" dirty="0">
                    <a:solidFill>
                      <a:srgbClr val="2D0EE4"/>
                    </a:solidFill>
                  </a:rPr>
                  <a:t>S(B+-tree)</a:t>
                </a:r>
                <a:r>
                  <a:rPr lang="zh-CN" altLang="en-US" dirty="0"/>
                  <a:t>取决于</a:t>
                </a:r>
                <a:endParaRPr lang="en-US" altLang="zh-CN" dirty="0"/>
              </a:p>
              <a:p>
                <a:pPr lvl="2"/>
                <a:r>
                  <a:rPr lang="zh-CN" altLang="en-US" dirty="0"/>
                  <a:t>表中不同</a:t>
                </a:r>
                <a:r>
                  <a:rPr lang="en-US" altLang="zh-CN" dirty="0"/>
                  <a:t>search-key</a:t>
                </a:r>
                <a:r>
                  <a:rPr lang="zh-CN" altLang="en-US" dirty="0"/>
                  <a:t>的数目（如</a:t>
                </a:r>
                <a:r>
                  <a:rPr lang="en-US" altLang="zh-CN" dirty="0"/>
                  <a:t>instructor</a:t>
                </a:r>
                <a:r>
                  <a:rPr lang="zh-CN" altLang="en-US" dirty="0"/>
                  <a:t>表中不同“</a:t>
                </a:r>
                <a:r>
                  <a:rPr lang="en-US" altLang="zh-CN" dirty="0"/>
                  <a:t>ID</a:t>
                </a:r>
                <a:r>
                  <a:rPr lang="zh-CN" altLang="en-US" dirty="0"/>
                  <a:t>”数目），</a:t>
                </a:r>
                <a:r>
                  <a:rPr lang="en-US" altLang="zh-CN" dirty="0"/>
                  <a:t>n</a:t>
                </a:r>
                <a:r>
                  <a:rPr lang="zh-CN" altLang="en-US" dirty="0"/>
                  <a:t>值</a:t>
                </a:r>
                <a:endParaRPr lang="en-US" altLang="zh-CN" dirty="0"/>
              </a:p>
              <a:p>
                <a:pPr lvl="1"/>
                <a:r>
                  <a:rPr lang="zh-CN" altLang="en-US" dirty="0"/>
                  <a:t>假设系统分配给数据库系统的可用内存大小为</a:t>
                </a:r>
                <a:r>
                  <a:rPr lang="en-US" altLang="zh-CN" dirty="0"/>
                  <a:t>M</a:t>
                </a:r>
                <a:r>
                  <a:rPr lang="zh-CN" altLang="en-US" dirty="0"/>
                  <a:t>，要求：</a:t>
                </a:r>
                <a:endParaRPr lang="en-US" altLang="zh-CN" dirty="0"/>
              </a:p>
              <a:p>
                <a:pPr marL="357188" lvl="1" indent="0">
                  <a:buNone/>
                </a:pPr>
                <a:r>
                  <a:rPr lang="en-US" altLang="zh-CN" dirty="0"/>
                  <a:t>                         </a:t>
                </a:r>
                <a:r>
                  <a:rPr lang="zh-CN" altLang="en-US" dirty="0"/>
                  <a:t> </a:t>
                </a:r>
                <a:r>
                  <a:rPr lang="en-US" altLang="zh-CN" dirty="0">
                    <a:solidFill>
                      <a:srgbClr val="2D0EE4"/>
                    </a:solidFill>
                  </a:rPr>
                  <a:t>S(B+-tree)</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M</a:t>
                </a:r>
              </a:p>
              <a:p>
                <a:pPr lvl="1"/>
                <a:r>
                  <a:rPr lang="zh-CN" altLang="en-US" dirty="0"/>
                  <a:t>根据可用内存</a:t>
                </a:r>
                <a:r>
                  <a:rPr lang="en-US" altLang="zh-CN" dirty="0"/>
                  <a:t>M</a:t>
                </a:r>
                <a:r>
                  <a:rPr lang="zh-CN" altLang="en-US" dirty="0"/>
                  <a:t>、索引树节点大小、</a:t>
                </a:r>
                <a:r>
                  <a:rPr lang="en-US" altLang="zh-CN" dirty="0"/>
                  <a:t>n</a:t>
                </a:r>
                <a:r>
                  <a:rPr lang="zh-CN" altLang="en-US" dirty="0"/>
                  <a:t>值确定关系表的行数</a:t>
                </a:r>
                <a:endParaRPr lang="en-US" altLang="zh-CN" dirty="0"/>
              </a:p>
            </p:txBody>
          </p:sp>
        </mc:Choice>
        <mc:Fallback xmlns="">
          <p:sp>
            <p:nvSpPr>
              <p:cNvPr id="3" name="内容占位符 2">
                <a:extLst>
                  <a:ext uri="{FF2B5EF4-FFF2-40B4-BE49-F238E27FC236}">
                    <a16:creationId xmlns:a16="http://schemas.microsoft.com/office/drawing/2014/main" id="{FBB588A2-9DA4-4B06-9F21-131C1A72A53B}"/>
                  </a:ext>
                </a:extLst>
              </p:cNvPr>
              <p:cNvSpPr>
                <a:spLocks noGrp="1" noRot="1" noChangeAspect="1" noMove="1" noResize="1" noEditPoints="1" noAdjustHandles="1" noChangeArrowheads="1" noChangeShapeType="1" noTextEdit="1"/>
              </p:cNvSpPr>
              <p:nvPr>
                <p:ph idx="1"/>
              </p:nvPr>
            </p:nvSpPr>
            <p:spPr>
              <a:xfrm>
                <a:off x="198362" y="772634"/>
                <a:ext cx="7909704" cy="5813231"/>
              </a:xfrm>
              <a:blipFill>
                <a:blip r:embed="rId2"/>
                <a:stretch>
                  <a:fillRect l="-154" r="-7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4DE98DF0-1421-4DD4-A34C-9C8E3F2994FE}"/>
              </a:ext>
            </a:extLst>
          </p:cNvPr>
          <p:cNvSpPr>
            <a:spLocks noGrp="1"/>
          </p:cNvSpPr>
          <p:nvPr>
            <p:ph type="dt" sz="half" idx="10"/>
          </p:nvPr>
        </p:nvSpPr>
        <p:spPr/>
        <p:txBody>
          <a:bodyPr/>
          <a:lstStyle/>
          <a:p>
            <a:fld id="{9ABC74B1-DA08-499F-9B3A-56D52EA49387}"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688D31DD-F9F9-4E81-9EF7-41E298176052}"/>
              </a:ext>
            </a:extLst>
          </p:cNvPr>
          <p:cNvSpPr>
            <a:spLocks noGrp="1"/>
          </p:cNvSpPr>
          <p:nvPr>
            <p:ph type="sldNum" sz="quarter" idx="12"/>
          </p:nvPr>
        </p:nvSpPr>
        <p:spPr/>
        <p:txBody>
          <a:bodyPr/>
          <a:lstStyle/>
          <a:p>
            <a:fld id="{47C4BD23-150C-4A56-8E66-9482A3FB2E80}" type="slidenum">
              <a:rPr lang="zh-CN" altLang="en-US" smtClean="0"/>
              <a:pPr/>
              <a:t>40</a:t>
            </a:fld>
            <a:endParaRPr lang="zh-CN" altLang="en-US" dirty="0"/>
          </a:p>
        </p:txBody>
      </p:sp>
      <p:sp>
        <p:nvSpPr>
          <p:cNvPr id="6" name="TextBox 3">
            <a:extLst>
              <a:ext uri="{FF2B5EF4-FFF2-40B4-BE49-F238E27FC236}">
                <a16:creationId xmlns:a16="http://schemas.microsoft.com/office/drawing/2014/main" id="{E14C9CAB-FFFF-4D0C-A194-73CB539AD276}"/>
              </a:ext>
            </a:extLst>
          </p:cNvPr>
          <p:cNvSpPr txBox="1"/>
          <p:nvPr/>
        </p:nvSpPr>
        <p:spPr>
          <a:xfrm>
            <a:off x="198362" y="772634"/>
            <a:ext cx="11795276" cy="830997"/>
          </a:xfrm>
          <a:prstGeom prst="rect">
            <a:avLst/>
          </a:prstGeom>
          <a:solidFill>
            <a:schemeClr val="accent4">
              <a:lumMod val="20000"/>
              <a:lumOff val="80000"/>
            </a:schemeClr>
          </a:solidFill>
        </p:spPr>
        <p:txBody>
          <a:bodyPr wrap="square" rtlCol="0">
            <a:spAutoFit/>
          </a:bodyPr>
          <a:lstStyle/>
          <a:p>
            <a:r>
              <a:rPr lang="en-US" altLang="zh-CN" sz="2400" dirty="0">
                <a:ea typeface="微软雅黑 Light" panose="020B0502040204020203" pitchFamily="34" charset="-122"/>
              </a:rPr>
              <a:t>MySQL</a:t>
            </a:r>
            <a:r>
              <a:rPr lang="zh-CN" altLang="en-US" sz="2400" dirty="0">
                <a:ea typeface="微软雅黑 Light" panose="020B0502040204020203" pitchFamily="34" charset="-122"/>
              </a:rPr>
              <a:t>数据库中，索引树</a:t>
            </a:r>
            <a:r>
              <a:rPr lang="en-US" altLang="zh-CN" sz="2400" dirty="0">
                <a:ea typeface="微软雅黑 Light" panose="020B0502040204020203" pitchFamily="34" charset="-122"/>
              </a:rPr>
              <a:t>n&lt;=100</a:t>
            </a:r>
            <a:r>
              <a:rPr lang="zh-CN" altLang="en-US" sz="2400" dirty="0">
                <a:ea typeface="微软雅黑 Light" panose="020B0502040204020203" pitchFamily="34" charset="-122"/>
              </a:rPr>
              <a:t>。</a:t>
            </a:r>
            <a:endParaRPr lang="en-US" altLang="zh-CN" sz="2400" dirty="0">
              <a:ea typeface="微软雅黑 Light" panose="020B0502040204020203" pitchFamily="34" charset="-122"/>
            </a:endParaRPr>
          </a:p>
          <a:p>
            <a:r>
              <a:rPr lang="en-US" altLang="zh-CN" sz="2400" dirty="0">
                <a:ea typeface="微软雅黑 Light" panose="020B0502040204020203" pitchFamily="34" charset="-122"/>
              </a:rPr>
              <a:t> </a:t>
            </a:r>
            <a:r>
              <a:rPr lang="zh-CN" altLang="en-US" sz="2400" dirty="0">
                <a:ea typeface="微软雅黑 Light" panose="020B0502040204020203" pitchFamily="34" charset="-122"/>
              </a:rPr>
              <a:t>一张表可支持</a:t>
            </a:r>
            <a:r>
              <a:rPr lang="en-US" altLang="zh-CN" sz="2400" dirty="0">
                <a:ea typeface="微软雅黑 Light" panose="020B0502040204020203" pitchFamily="34" charset="-122"/>
              </a:rPr>
              <a:t>10</a:t>
            </a:r>
            <a:r>
              <a:rPr lang="zh-CN" altLang="en-US" sz="2400" dirty="0">
                <a:ea typeface="微软雅黑 Light" panose="020B0502040204020203" pitchFamily="34" charset="-122"/>
              </a:rPr>
              <a:t>亿行数据，但为了控制</a:t>
            </a:r>
            <a:r>
              <a:rPr lang="en-US" altLang="zh-CN" sz="2400" dirty="0">
                <a:ea typeface="微软雅黑 Light" panose="020B0502040204020203" pitchFamily="34" charset="-122"/>
              </a:rPr>
              <a:t>B+-tree</a:t>
            </a:r>
            <a:r>
              <a:rPr lang="zh-CN" altLang="en-US" sz="2400" dirty="0">
                <a:ea typeface="微软雅黑 Light" panose="020B0502040204020203" pitchFamily="34" charset="-122"/>
              </a:rPr>
              <a:t>索引深度，一般不超过</a:t>
            </a:r>
            <a:r>
              <a:rPr lang="en-US" altLang="zh-CN" sz="2400" dirty="0">
                <a:ea typeface="微软雅黑 Light" panose="020B0502040204020203" pitchFamily="34" charset="-122"/>
              </a:rPr>
              <a:t>2000</a:t>
            </a:r>
            <a:r>
              <a:rPr lang="zh-CN" altLang="en-US" sz="2400" dirty="0">
                <a:ea typeface="微软雅黑 Light" panose="020B0502040204020203" pitchFamily="34" charset="-122"/>
              </a:rPr>
              <a:t>万行</a:t>
            </a:r>
          </a:p>
        </p:txBody>
      </p:sp>
      <p:pic>
        <p:nvPicPr>
          <p:cNvPr id="7" name="Picture 6" descr="preview">
            <a:extLst>
              <a:ext uri="{FF2B5EF4-FFF2-40B4-BE49-F238E27FC236}">
                <a16:creationId xmlns:a16="http://schemas.microsoft.com/office/drawing/2014/main" id="{5D12D6E8-53F6-4B2B-870B-979263394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541" y="1830488"/>
            <a:ext cx="4427984" cy="4747627"/>
          </a:xfrm>
          <a:prstGeom prst="rect">
            <a:avLst/>
          </a:prstGeom>
          <a:solidFill>
            <a:schemeClr val="accent4">
              <a:lumMod val="20000"/>
              <a:lumOff val="80000"/>
            </a:schemeClr>
          </a:solidFill>
        </p:spPr>
      </p:pic>
      <p:sp>
        <p:nvSpPr>
          <p:cNvPr id="8" name="矩形 7">
            <a:extLst>
              <a:ext uri="{FF2B5EF4-FFF2-40B4-BE49-F238E27FC236}">
                <a16:creationId xmlns:a16="http://schemas.microsoft.com/office/drawing/2014/main" id="{C58DA828-15F3-4473-92B0-E0F189DA3C6E}"/>
              </a:ext>
            </a:extLst>
          </p:cNvPr>
          <p:cNvSpPr/>
          <p:nvPr/>
        </p:nvSpPr>
        <p:spPr>
          <a:xfrm>
            <a:off x="8177514" y="2294095"/>
            <a:ext cx="2922608" cy="1867003"/>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22D84212-8497-4C7A-847C-AC7E135768E2}"/>
              </a:ext>
            </a:extLst>
          </p:cNvPr>
          <p:cNvCxnSpPr>
            <a:endCxn id="8" idx="1"/>
          </p:cNvCxnSpPr>
          <p:nvPr/>
        </p:nvCxnSpPr>
        <p:spPr>
          <a:xfrm>
            <a:off x="4149524" y="2465408"/>
            <a:ext cx="4027990" cy="897038"/>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634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6634BE24-39DD-4104-849C-35011B160E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2446" y="2849483"/>
            <a:ext cx="7423813" cy="301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A8BF3F29-D3C4-42E9-9BF1-D7AE0D929D28}"/>
              </a:ext>
            </a:extLst>
          </p:cNvPr>
          <p:cNvSpPr>
            <a:spLocks noGrp="1"/>
          </p:cNvSpPr>
          <p:nvPr>
            <p:ph type="title"/>
          </p:nvPr>
        </p:nvSpPr>
        <p:spPr/>
        <p:txBody>
          <a:bodyPr/>
          <a:lstStyle/>
          <a:p>
            <a:r>
              <a:rPr lang="en-US" altLang="zh-CN" sz="2800" dirty="0">
                <a:cs typeface="Times New Roman" pitchFamily="18" charset="0"/>
              </a:rPr>
              <a:t>B</a:t>
            </a:r>
            <a:r>
              <a:rPr lang="en-US" altLang="zh-CN" sz="2800" baseline="30000" dirty="0">
                <a:cs typeface="Times New Roman" pitchFamily="18" charset="0"/>
              </a:rPr>
              <a:t>+</a:t>
            </a:r>
            <a:r>
              <a:rPr lang="en-US" altLang="zh-CN" sz="2800" dirty="0">
                <a:cs typeface="Times New Roman" pitchFamily="18" charset="0"/>
              </a:rPr>
              <a:t>-Tree File Organization</a:t>
            </a:r>
            <a:endParaRPr lang="zh-CN" altLang="en-US" dirty="0"/>
          </a:p>
        </p:txBody>
      </p:sp>
      <p:sp>
        <p:nvSpPr>
          <p:cNvPr id="3" name="内容占位符 2">
            <a:extLst>
              <a:ext uri="{FF2B5EF4-FFF2-40B4-BE49-F238E27FC236}">
                <a16:creationId xmlns:a16="http://schemas.microsoft.com/office/drawing/2014/main" id="{0C7603A4-3B3E-41DB-BF2E-954E1FC75DCA}"/>
              </a:ext>
            </a:extLst>
          </p:cNvPr>
          <p:cNvSpPr>
            <a:spLocks noGrp="1"/>
          </p:cNvSpPr>
          <p:nvPr>
            <p:ph idx="1"/>
          </p:nvPr>
        </p:nvSpPr>
        <p:spPr>
          <a:xfrm>
            <a:off x="198362" y="772634"/>
            <a:ext cx="11834414" cy="2230995"/>
          </a:xfrm>
        </p:spPr>
        <p:txBody>
          <a:bodyPr>
            <a:normAutofit/>
          </a:bodyPr>
          <a:lstStyle/>
          <a:p>
            <a:r>
              <a:rPr lang="en-US" altLang="en-US" dirty="0">
                <a:cs typeface="Times New Roman" pitchFamily="18" charset="0"/>
              </a:rPr>
              <a:t>Index file degradation problem is solved by using B</a:t>
            </a:r>
            <a:r>
              <a:rPr lang="en-US" altLang="en-US" baseline="30000" dirty="0">
                <a:cs typeface="Times New Roman" pitchFamily="18" charset="0"/>
              </a:rPr>
              <a:t>+</a:t>
            </a:r>
            <a:r>
              <a:rPr lang="en-US" altLang="en-US" dirty="0">
                <a:cs typeface="Times New Roman" pitchFamily="18" charset="0"/>
              </a:rPr>
              <a:t>-Tree indices</a:t>
            </a:r>
          </a:p>
          <a:p>
            <a:pPr lvl="1"/>
            <a:r>
              <a:rPr lang="en-US" altLang="en-US" dirty="0">
                <a:cs typeface="Times New Roman" pitchFamily="18" charset="0"/>
              </a:rPr>
              <a:t>multi-level indices</a:t>
            </a:r>
          </a:p>
          <a:p>
            <a:r>
              <a:rPr lang="en-US" altLang="en-US" dirty="0">
                <a:cs typeface="Times New Roman" pitchFamily="18" charset="0"/>
              </a:rPr>
              <a:t>Data file degradation problem is solved by using B</a:t>
            </a:r>
            <a:r>
              <a:rPr lang="en-US" altLang="en-US" baseline="30000" dirty="0">
                <a:cs typeface="Times New Roman" pitchFamily="18" charset="0"/>
              </a:rPr>
              <a:t>+</a:t>
            </a:r>
            <a:r>
              <a:rPr lang="en-US" altLang="en-US" dirty="0">
                <a:cs typeface="Times New Roman" pitchFamily="18" charset="0"/>
              </a:rPr>
              <a:t>-Tree File Organization</a:t>
            </a:r>
          </a:p>
          <a:p>
            <a:pPr lvl="1"/>
            <a:r>
              <a:rPr lang="en-US" altLang="en-US" dirty="0">
                <a:cs typeface="Times New Roman" pitchFamily="18" charset="0"/>
              </a:rPr>
              <a:t>the leaf nodes in a B</a:t>
            </a:r>
            <a:r>
              <a:rPr lang="en-US" altLang="en-US" baseline="30000" dirty="0">
                <a:cs typeface="Times New Roman" pitchFamily="18" charset="0"/>
              </a:rPr>
              <a:t>+</a:t>
            </a:r>
            <a:r>
              <a:rPr lang="en-US" altLang="en-US" dirty="0">
                <a:cs typeface="Times New Roman" pitchFamily="18" charset="0"/>
              </a:rPr>
              <a:t>-tree file organization </a:t>
            </a:r>
            <a:r>
              <a:rPr lang="en-US" altLang="en-US" dirty="0">
                <a:solidFill>
                  <a:srgbClr val="FF0000"/>
                </a:solidFill>
                <a:cs typeface="Times New Roman" pitchFamily="18" charset="0"/>
              </a:rPr>
              <a:t>store records</a:t>
            </a:r>
            <a:r>
              <a:rPr lang="en-US" altLang="en-US" dirty="0">
                <a:cs typeface="Times New Roman" pitchFamily="18" charset="0"/>
              </a:rPr>
              <a:t>, instead of pointers, e.g. in MySQL</a:t>
            </a:r>
          </a:p>
          <a:p>
            <a:endParaRPr lang="zh-CN" altLang="en-US" dirty="0"/>
          </a:p>
        </p:txBody>
      </p:sp>
      <p:sp>
        <p:nvSpPr>
          <p:cNvPr id="4" name="日期占位符 3">
            <a:extLst>
              <a:ext uri="{FF2B5EF4-FFF2-40B4-BE49-F238E27FC236}">
                <a16:creationId xmlns:a16="http://schemas.microsoft.com/office/drawing/2014/main" id="{FB8450A1-0177-4A20-843F-46AEC1CD8349}"/>
              </a:ext>
            </a:extLst>
          </p:cNvPr>
          <p:cNvSpPr>
            <a:spLocks noGrp="1"/>
          </p:cNvSpPr>
          <p:nvPr>
            <p:ph type="dt" sz="half" idx="10"/>
          </p:nvPr>
        </p:nvSpPr>
        <p:spPr/>
        <p:txBody>
          <a:bodyPr/>
          <a:lstStyle/>
          <a:p>
            <a:fld id="{B8F50216-AEA4-4443-85A2-344AEE3A2FF8}"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E0ABA8E9-A8EA-44F5-AEE0-9B0F304615A6}"/>
              </a:ext>
            </a:extLst>
          </p:cNvPr>
          <p:cNvSpPr>
            <a:spLocks noGrp="1"/>
          </p:cNvSpPr>
          <p:nvPr>
            <p:ph type="sldNum" sz="quarter" idx="12"/>
          </p:nvPr>
        </p:nvSpPr>
        <p:spPr/>
        <p:txBody>
          <a:bodyPr/>
          <a:lstStyle/>
          <a:p>
            <a:fld id="{47C4BD23-150C-4A56-8E66-9482A3FB2E80}" type="slidenum">
              <a:rPr lang="zh-CN" altLang="en-US" smtClean="0"/>
              <a:pPr/>
              <a:t>41</a:t>
            </a:fld>
            <a:endParaRPr lang="zh-CN" altLang="en-US" dirty="0"/>
          </a:p>
        </p:txBody>
      </p:sp>
      <p:sp>
        <p:nvSpPr>
          <p:cNvPr id="7" name="Text Box 4">
            <a:extLst>
              <a:ext uri="{FF2B5EF4-FFF2-40B4-BE49-F238E27FC236}">
                <a16:creationId xmlns:a16="http://schemas.microsoft.com/office/drawing/2014/main" id="{C48B4FAA-A29A-447F-B3C2-F91B15DA845E}"/>
              </a:ext>
            </a:extLst>
          </p:cNvPr>
          <p:cNvSpPr txBox="1">
            <a:spLocks noChangeArrowheads="1"/>
          </p:cNvSpPr>
          <p:nvPr/>
        </p:nvSpPr>
        <p:spPr bwMode="auto">
          <a:xfrm>
            <a:off x="7810293" y="2627670"/>
            <a:ext cx="3652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en-US" sz="1800" dirty="0">
                <a:latin typeface="+mn-lt"/>
                <a:ea typeface="ＭＳ Ｐゴシック" pitchFamily="34" charset="-128"/>
                <a:cs typeface="Times New Roman" pitchFamily="18" charset="0"/>
              </a:rPr>
              <a:t>Example of B</a:t>
            </a:r>
            <a:r>
              <a:rPr lang="en-US" altLang="en-US" sz="1800" baseline="30000" dirty="0">
                <a:latin typeface="+mn-lt"/>
                <a:ea typeface="ＭＳ Ｐゴシック" pitchFamily="34" charset="-128"/>
                <a:cs typeface="Times New Roman" pitchFamily="18" charset="0"/>
              </a:rPr>
              <a:t>+</a:t>
            </a:r>
            <a:r>
              <a:rPr lang="en-US" altLang="en-US" sz="1800" dirty="0">
                <a:latin typeface="+mn-lt"/>
                <a:ea typeface="ＭＳ Ｐゴシック" pitchFamily="34" charset="-128"/>
                <a:cs typeface="Times New Roman" pitchFamily="18" charset="0"/>
              </a:rPr>
              <a:t>-tree File Organization</a:t>
            </a:r>
          </a:p>
        </p:txBody>
      </p:sp>
      <p:sp>
        <p:nvSpPr>
          <p:cNvPr id="9" name="内容占位符 2">
            <a:extLst>
              <a:ext uri="{FF2B5EF4-FFF2-40B4-BE49-F238E27FC236}">
                <a16:creationId xmlns:a16="http://schemas.microsoft.com/office/drawing/2014/main" id="{FA21F4E0-5AD0-49B4-8067-AFCDFC3D25F1}"/>
              </a:ext>
            </a:extLst>
          </p:cNvPr>
          <p:cNvSpPr txBox="1">
            <a:spLocks/>
          </p:cNvSpPr>
          <p:nvPr/>
        </p:nvSpPr>
        <p:spPr>
          <a:xfrm>
            <a:off x="198362" y="2948651"/>
            <a:ext cx="5137567" cy="3629464"/>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800" dirty="0">
                <a:cs typeface="Times New Roman" pitchFamily="18" charset="0"/>
              </a:rPr>
              <a:t>Leaf nodes are still required to be half full</a:t>
            </a:r>
          </a:p>
          <a:p>
            <a:pPr lvl="1"/>
            <a:r>
              <a:rPr lang="en-US" altLang="en-US" sz="2800" dirty="0">
                <a:ea typeface="ＭＳ Ｐゴシック" pitchFamily="34" charset="-128"/>
                <a:cs typeface="Times New Roman" pitchFamily="18" charset="0"/>
              </a:rPr>
              <a:t>Since records are larger than pointers, the maximum number of records that can be stored in a leaf node is less than the number of pointers in a </a:t>
            </a:r>
            <a:r>
              <a:rPr lang="en-US" altLang="en-US" sz="2800" dirty="0" err="1">
                <a:ea typeface="ＭＳ Ｐゴシック" pitchFamily="34" charset="-128"/>
                <a:cs typeface="Times New Roman" pitchFamily="18" charset="0"/>
              </a:rPr>
              <a:t>nonleaf</a:t>
            </a:r>
            <a:r>
              <a:rPr lang="en-US" altLang="en-US" sz="2800" dirty="0">
                <a:ea typeface="ＭＳ Ｐゴシック" pitchFamily="34" charset="-128"/>
                <a:cs typeface="Times New Roman" pitchFamily="18" charset="0"/>
              </a:rPr>
              <a:t> node.</a:t>
            </a:r>
          </a:p>
          <a:p>
            <a:endParaRPr lang="zh-CN" altLang="en-US" dirty="0"/>
          </a:p>
        </p:txBody>
      </p:sp>
    </p:spTree>
    <p:extLst>
      <p:ext uri="{BB962C8B-B14F-4D97-AF65-F5344CB8AC3E}">
        <p14:creationId xmlns:p14="http://schemas.microsoft.com/office/powerpoint/2010/main" val="4057476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50BBE-7005-470C-8C65-61C5B2911782}"/>
              </a:ext>
            </a:extLst>
          </p:cNvPr>
          <p:cNvSpPr>
            <a:spLocks noGrp="1"/>
          </p:cNvSpPr>
          <p:nvPr>
            <p:ph type="title"/>
          </p:nvPr>
        </p:nvSpPr>
        <p:spPr/>
        <p:txBody>
          <a:bodyPr/>
          <a:lstStyle/>
          <a:p>
            <a:r>
              <a:rPr lang="en-US" altLang="zh-CN" sz="2800" dirty="0">
                <a:cs typeface="Times New Roman" pitchFamily="18" charset="0"/>
              </a:rPr>
              <a:t>B</a:t>
            </a:r>
            <a:r>
              <a:rPr lang="en-US" altLang="zh-CN" sz="2800" baseline="30000" dirty="0">
                <a:cs typeface="Times New Roman" pitchFamily="18" charset="0"/>
              </a:rPr>
              <a:t>+</a:t>
            </a:r>
            <a:r>
              <a:rPr lang="en-US" altLang="zh-CN" sz="2800" dirty="0">
                <a:cs typeface="Times New Roman" pitchFamily="18" charset="0"/>
              </a:rPr>
              <a:t>-Tree File Organization</a:t>
            </a:r>
            <a:endParaRPr lang="zh-CN" altLang="en-US" dirty="0"/>
          </a:p>
        </p:txBody>
      </p:sp>
      <p:sp>
        <p:nvSpPr>
          <p:cNvPr id="3" name="内容占位符 2">
            <a:extLst>
              <a:ext uri="{FF2B5EF4-FFF2-40B4-BE49-F238E27FC236}">
                <a16:creationId xmlns:a16="http://schemas.microsoft.com/office/drawing/2014/main" id="{82048EAC-2705-45E7-9D90-BA97098296DA}"/>
              </a:ext>
            </a:extLst>
          </p:cNvPr>
          <p:cNvSpPr>
            <a:spLocks noGrp="1"/>
          </p:cNvSpPr>
          <p:nvPr>
            <p:ph idx="1"/>
          </p:nvPr>
        </p:nvSpPr>
        <p:spPr/>
        <p:txBody>
          <a:bodyPr/>
          <a:lstStyle/>
          <a:p>
            <a:r>
              <a:rPr lang="en-US" altLang="en-US" sz="2400" dirty="0">
                <a:cs typeface="Times New Roman" pitchFamily="18" charset="0"/>
              </a:rPr>
              <a:t>Insertion and deletion are handled in the same way as insertion and deletion of entries in a B</a:t>
            </a:r>
            <a:r>
              <a:rPr lang="en-US" altLang="en-US" sz="2400" baseline="30000" dirty="0">
                <a:cs typeface="Times New Roman" pitchFamily="18" charset="0"/>
              </a:rPr>
              <a:t>+</a:t>
            </a:r>
            <a:r>
              <a:rPr lang="en-US" altLang="en-US" sz="2400" dirty="0">
                <a:cs typeface="Times New Roman" pitchFamily="18" charset="0"/>
              </a:rPr>
              <a:t>-tree index.</a:t>
            </a:r>
          </a:p>
          <a:p>
            <a:r>
              <a:rPr lang="en-US" altLang="en-US" dirty="0">
                <a:cs typeface="Times New Roman" pitchFamily="18" charset="0"/>
              </a:rPr>
              <a:t>Good space utilization important since records use more space than pointers.  </a:t>
            </a:r>
          </a:p>
          <a:p>
            <a:r>
              <a:rPr lang="en-US" altLang="en-US" dirty="0">
                <a:cs typeface="Times New Roman" pitchFamily="18" charset="0"/>
              </a:rPr>
              <a:t>To improve space utilization, involve more sibling nodes in redistribution during splits and merges</a:t>
            </a:r>
          </a:p>
          <a:p>
            <a:pPr lvl="1"/>
            <a:r>
              <a:rPr lang="en-US" altLang="en-US" dirty="0">
                <a:ea typeface="ＭＳ Ｐゴシック" pitchFamily="34" charset="-128"/>
                <a:cs typeface="Times New Roman" pitchFamily="18" charset="0"/>
              </a:rPr>
              <a:t>Involving 2 siblings in redistribution (to avoid split / merge where possible) results in each node having at least     </a:t>
            </a:r>
            <a:r>
              <a:rPr lang="en-US" altLang="en-US" dirty="0">
                <a:ea typeface="ＭＳ Ｐゴシック" pitchFamily="34" charset="-128"/>
                <a:cs typeface="Times New Roman" pitchFamily="18" charset="0"/>
                <a:sym typeface="Symbol" pitchFamily="18" charset="2"/>
              </a:rPr>
              <a:t>       </a:t>
            </a:r>
            <a:r>
              <a:rPr lang="en-US" altLang="en-US" dirty="0">
                <a:ea typeface="ＭＳ Ｐゴシック" pitchFamily="34" charset="-128"/>
                <a:cs typeface="Times New Roman" pitchFamily="18" charset="0"/>
              </a:rPr>
              <a:t>    entries</a:t>
            </a:r>
          </a:p>
          <a:p>
            <a:endParaRPr lang="zh-CN" altLang="en-US" dirty="0"/>
          </a:p>
        </p:txBody>
      </p:sp>
      <p:sp>
        <p:nvSpPr>
          <p:cNvPr id="4" name="日期占位符 3">
            <a:extLst>
              <a:ext uri="{FF2B5EF4-FFF2-40B4-BE49-F238E27FC236}">
                <a16:creationId xmlns:a16="http://schemas.microsoft.com/office/drawing/2014/main" id="{F125E4E9-0600-447A-94A6-E7FDB6434F8C}"/>
              </a:ext>
            </a:extLst>
          </p:cNvPr>
          <p:cNvSpPr>
            <a:spLocks noGrp="1"/>
          </p:cNvSpPr>
          <p:nvPr>
            <p:ph type="dt" sz="half" idx="10"/>
          </p:nvPr>
        </p:nvSpPr>
        <p:spPr/>
        <p:txBody>
          <a:bodyPr/>
          <a:lstStyle/>
          <a:p>
            <a:fld id="{83CF5DB8-4FCD-4361-8757-6E6F983524FE}"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6655CE44-8552-4207-8039-3D54C6854B24}"/>
              </a:ext>
            </a:extLst>
          </p:cNvPr>
          <p:cNvSpPr>
            <a:spLocks noGrp="1"/>
          </p:cNvSpPr>
          <p:nvPr>
            <p:ph type="sldNum" sz="quarter" idx="12"/>
          </p:nvPr>
        </p:nvSpPr>
        <p:spPr/>
        <p:txBody>
          <a:bodyPr/>
          <a:lstStyle/>
          <a:p>
            <a:fld id="{47C4BD23-150C-4A56-8E66-9482A3FB2E80}" type="slidenum">
              <a:rPr lang="zh-CN" altLang="en-US" smtClean="0"/>
              <a:pPr/>
              <a:t>42</a:t>
            </a:fld>
            <a:endParaRPr lang="zh-CN" altLang="en-US" dirty="0"/>
          </a:p>
        </p:txBody>
      </p:sp>
      <p:graphicFrame>
        <p:nvGraphicFramePr>
          <p:cNvPr id="6" name="Object 2">
            <a:extLst>
              <a:ext uri="{FF2B5EF4-FFF2-40B4-BE49-F238E27FC236}">
                <a16:creationId xmlns:a16="http://schemas.microsoft.com/office/drawing/2014/main" id="{18CD2E01-5CB9-4CA0-AA41-E9700FE91DDB}"/>
              </a:ext>
            </a:extLst>
          </p:cNvPr>
          <p:cNvGraphicFramePr>
            <a:graphicFrameLocks noChangeAspect="1"/>
          </p:cNvGraphicFramePr>
          <p:nvPr/>
        </p:nvGraphicFramePr>
        <p:xfrm>
          <a:off x="4227853" y="3268662"/>
          <a:ext cx="836737" cy="406300"/>
        </p:xfrm>
        <a:graphic>
          <a:graphicData uri="http://schemas.openxmlformats.org/presentationml/2006/ole">
            <mc:AlternateContent xmlns:mc="http://schemas.openxmlformats.org/markup-compatibility/2006">
              <mc:Choice xmlns:v="urn:schemas-microsoft-com:vml" Requires="v">
                <p:oleObj spid="_x0000_s2064" name="Equation" r:id="rId4" imgW="469900" imgH="228600" progId="Equation.3">
                  <p:embed/>
                </p:oleObj>
              </mc:Choice>
              <mc:Fallback>
                <p:oleObj name="Equation" r:id="rId4" imgW="469900" imgH="228600" progId="Equation.3">
                  <p:embed/>
                  <p:pic>
                    <p:nvPicPr>
                      <p:cNvPr id="6" name="Object 2">
                        <a:extLst>
                          <a:ext uri="{FF2B5EF4-FFF2-40B4-BE49-F238E27FC236}">
                            <a16:creationId xmlns:a16="http://schemas.microsoft.com/office/drawing/2014/main" id="{18CD2E01-5CB9-4CA0-AA41-E9700FE91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853" y="3268662"/>
                        <a:ext cx="836737" cy="4063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14755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20110-3730-49F2-9999-45252FDFEB18}"/>
              </a:ext>
            </a:extLst>
          </p:cNvPr>
          <p:cNvSpPr>
            <a:spLocks noGrp="1"/>
          </p:cNvSpPr>
          <p:nvPr>
            <p:ph type="title"/>
          </p:nvPr>
        </p:nvSpPr>
        <p:spPr/>
        <p:txBody>
          <a:bodyPr/>
          <a:lstStyle/>
          <a:p>
            <a:r>
              <a:rPr lang="en-US" altLang="en-US" dirty="0">
                <a:effectLst>
                  <a:outerShdw blurRad="38100" dist="38100" dir="2700000" algn="tl">
                    <a:srgbClr val="C0C0C0"/>
                  </a:outerShdw>
                </a:effectLst>
              </a:rPr>
              <a:t>Other Issues in Indexing</a:t>
            </a:r>
            <a:endParaRPr lang="zh-CN" altLang="en-US" dirty="0"/>
          </a:p>
        </p:txBody>
      </p:sp>
      <p:sp>
        <p:nvSpPr>
          <p:cNvPr id="3" name="内容占位符 2">
            <a:extLst>
              <a:ext uri="{FF2B5EF4-FFF2-40B4-BE49-F238E27FC236}">
                <a16:creationId xmlns:a16="http://schemas.microsoft.com/office/drawing/2014/main" id="{721F0CCA-C99B-4856-A728-A30C8B40032C}"/>
              </a:ext>
            </a:extLst>
          </p:cNvPr>
          <p:cNvSpPr>
            <a:spLocks noGrp="1"/>
          </p:cNvSpPr>
          <p:nvPr>
            <p:ph idx="1"/>
          </p:nvPr>
        </p:nvSpPr>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a:p>
            <a:endParaRPr lang="zh-CN" altLang="en-US" dirty="0"/>
          </a:p>
        </p:txBody>
      </p:sp>
      <p:sp>
        <p:nvSpPr>
          <p:cNvPr id="4" name="日期占位符 3">
            <a:extLst>
              <a:ext uri="{FF2B5EF4-FFF2-40B4-BE49-F238E27FC236}">
                <a16:creationId xmlns:a16="http://schemas.microsoft.com/office/drawing/2014/main" id="{3B157A65-FE1F-49FF-919B-AC7846AE65DB}"/>
              </a:ext>
            </a:extLst>
          </p:cNvPr>
          <p:cNvSpPr>
            <a:spLocks noGrp="1"/>
          </p:cNvSpPr>
          <p:nvPr>
            <p:ph type="dt" sz="half" idx="10"/>
          </p:nvPr>
        </p:nvSpPr>
        <p:spPr/>
        <p:txBody>
          <a:bodyPr/>
          <a:lstStyle/>
          <a:p>
            <a:fld id="{F3A158DC-8E77-4BD9-87B6-6F99138D6025}"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0151B807-8C42-42D1-9B31-B57C64D25E1B}"/>
              </a:ext>
            </a:extLst>
          </p:cNvPr>
          <p:cNvSpPr>
            <a:spLocks noGrp="1"/>
          </p:cNvSpPr>
          <p:nvPr>
            <p:ph type="sldNum" sz="quarter" idx="12"/>
          </p:nvPr>
        </p:nvSpPr>
        <p:spPr/>
        <p:txBody>
          <a:bodyPr/>
          <a:lstStyle/>
          <a:p>
            <a:fld id="{47C4BD23-150C-4A56-8E66-9482A3FB2E80}" type="slidenum">
              <a:rPr lang="zh-CN" altLang="en-US" smtClean="0"/>
              <a:pPr/>
              <a:t>43</a:t>
            </a:fld>
            <a:endParaRPr lang="zh-CN" altLang="en-US" dirty="0"/>
          </a:p>
        </p:txBody>
      </p:sp>
    </p:spTree>
    <p:extLst>
      <p:ext uri="{BB962C8B-B14F-4D97-AF65-F5344CB8AC3E}">
        <p14:creationId xmlns:p14="http://schemas.microsoft.com/office/powerpoint/2010/main" val="243785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A2603-A24D-47D0-AECF-55ADE7763B19}"/>
              </a:ext>
            </a:extLst>
          </p:cNvPr>
          <p:cNvSpPr>
            <a:spLocks noGrp="1"/>
          </p:cNvSpPr>
          <p:nvPr>
            <p:ph type="title"/>
          </p:nvPr>
        </p:nvSpPr>
        <p:spPr/>
        <p:txBody>
          <a:bodyPr/>
          <a:lstStyle/>
          <a:p>
            <a:r>
              <a:rPr lang="en-US" altLang="en-US" dirty="0">
                <a:effectLst>
                  <a:outerShdw blurRad="38100" dist="38100" dir="2700000" algn="tl">
                    <a:srgbClr val="C0C0C0"/>
                  </a:outerShdw>
                </a:effectLst>
              </a:rPr>
              <a:t>Indexing Strings</a:t>
            </a:r>
            <a:endParaRPr lang="zh-CN" altLang="en-US" dirty="0"/>
          </a:p>
        </p:txBody>
      </p:sp>
      <p:sp>
        <p:nvSpPr>
          <p:cNvPr id="3" name="内容占位符 2">
            <a:extLst>
              <a:ext uri="{FF2B5EF4-FFF2-40B4-BE49-F238E27FC236}">
                <a16:creationId xmlns:a16="http://schemas.microsoft.com/office/drawing/2014/main" id="{96D67A80-22E6-4D5B-81E6-FE1E5EFAC317}"/>
              </a:ext>
            </a:extLst>
          </p:cNvPr>
          <p:cNvSpPr>
            <a:spLocks noGrp="1"/>
          </p:cNvSpPr>
          <p:nvPr>
            <p:ph idx="1"/>
          </p:nvPr>
        </p:nvSpPr>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err="1"/>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a:p>
            <a:endParaRPr lang="zh-CN" altLang="en-US" dirty="0"/>
          </a:p>
        </p:txBody>
      </p:sp>
      <p:sp>
        <p:nvSpPr>
          <p:cNvPr id="4" name="日期占位符 3">
            <a:extLst>
              <a:ext uri="{FF2B5EF4-FFF2-40B4-BE49-F238E27FC236}">
                <a16:creationId xmlns:a16="http://schemas.microsoft.com/office/drawing/2014/main" id="{E328EA56-3B30-4C44-8C3E-9C771A8526F0}"/>
              </a:ext>
            </a:extLst>
          </p:cNvPr>
          <p:cNvSpPr>
            <a:spLocks noGrp="1"/>
          </p:cNvSpPr>
          <p:nvPr>
            <p:ph type="dt" sz="half" idx="10"/>
          </p:nvPr>
        </p:nvSpPr>
        <p:spPr/>
        <p:txBody>
          <a:bodyPr/>
          <a:lstStyle/>
          <a:p>
            <a:fld id="{A06BBDB5-FBBC-4456-9715-0EB6EB0A7FC5}"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F4069D6E-D968-4939-86A1-A7AA599069C1}"/>
              </a:ext>
            </a:extLst>
          </p:cNvPr>
          <p:cNvSpPr>
            <a:spLocks noGrp="1"/>
          </p:cNvSpPr>
          <p:nvPr>
            <p:ph type="sldNum" sz="quarter" idx="12"/>
          </p:nvPr>
        </p:nvSpPr>
        <p:spPr/>
        <p:txBody>
          <a:bodyPr/>
          <a:lstStyle/>
          <a:p>
            <a:fld id="{47C4BD23-150C-4A56-8E66-9482A3FB2E80}" type="slidenum">
              <a:rPr lang="zh-CN" altLang="en-US" smtClean="0"/>
              <a:pPr/>
              <a:t>44</a:t>
            </a:fld>
            <a:endParaRPr lang="zh-CN" altLang="en-US" dirty="0"/>
          </a:p>
        </p:txBody>
      </p:sp>
    </p:spTree>
    <p:extLst>
      <p:ext uri="{BB962C8B-B14F-4D97-AF65-F5344CB8AC3E}">
        <p14:creationId xmlns:p14="http://schemas.microsoft.com/office/powerpoint/2010/main" val="498687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CBC4A-A20D-4DBE-9EE5-9DA59188C9F1}"/>
              </a:ext>
            </a:extLst>
          </p:cNvPr>
          <p:cNvSpPr>
            <a:spLocks noGrp="1"/>
          </p:cNvSpPr>
          <p:nvPr>
            <p:ph type="title"/>
          </p:nvPr>
        </p:nvSpPr>
        <p:spPr/>
        <p:txBody>
          <a:bodyPr/>
          <a:lstStyle/>
          <a:p>
            <a:r>
              <a:rPr lang="en-US" altLang="en-US" dirty="0">
                <a:effectLst/>
              </a:rPr>
              <a:t>Bulk Loading and Bottom-Up Build</a:t>
            </a:r>
            <a:endParaRPr lang="zh-CN" altLang="en-US" dirty="0"/>
          </a:p>
        </p:txBody>
      </p:sp>
      <p:sp>
        <p:nvSpPr>
          <p:cNvPr id="3" name="内容占位符 2">
            <a:extLst>
              <a:ext uri="{FF2B5EF4-FFF2-40B4-BE49-F238E27FC236}">
                <a16:creationId xmlns:a16="http://schemas.microsoft.com/office/drawing/2014/main" id="{2C311353-4BC2-410F-BB61-71E918C1FAA5}"/>
              </a:ext>
            </a:extLst>
          </p:cNvPr>
          <p:cNvSpPr>
            <a:spLocks noGrp="1"/>
          </p:cNvSpPr>
          <p:nvPr>
            <p:ph idx="1"/>
          </p:nvPr>
        </p:nvSpPr>
        <p:spPr/>
        <p:txBody>
          <a:bodyPr>
            <a:normAutofit lnSpcReduction="10000"/>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a:p>
            <a:pPr marL="0" indent="0">
              <a:buNone/>
            </a:pPr>
            <a:endParaRPr lang="zh-CN" altLang="en-US" dirty="0"/>
          </a:p>
        </p:txBody>
      </p:sp>
      <p:sp>
        <p:nvSpPr>
          <p:cNvPr id="4" name="日期占位符 3">
            <a:extLst>
              <a:ext uri="{FF2B5EF4-FFF2-40B4-BE49-F238E27FC236}">
                <a16:creationId xmlns:a16="http://schemas.microsoft.com/office/drawing/2014/main" id="{0E36A021-D661-43D3-87DB-5878813A8EAE}"/>
              </a:ext>
            </a:extLst>
          </p:cNvPr>
          <p:cNvSpPr>
            <a:spLocks noGrp="1"/>
          </p:cNvSpPr>
          <p:nvPr>
            <p:ph type="dt" sz="half" idx="10"/>
          </p:nvPr>
        </p:nvSpPr>
        <p:spPr/>
        <p:txBody>
          <a:bodyPr/>
          <a:lstStyle/>
          <a:p>
            <a:fld id="{992859AE-1DC6-4CA2-8118-C9E933B14BD6}"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1C1B6DBA-A6E7-4985-B596-2827B701E78D}"/>
              </a:ext>
            </a:extLst>
          </p:cNvPr>
          <p:cNvSpPr>
            <a:spLocks noGrp="1"/>
          </p:cNvSpPr>
          <p:nvPr>
            <p:ph type="sldNum" sz="quarter" idx="12"/>
          </p:nvPr>
        </p:nvSpPr>
        <p:spPr/>
        <p:txBody>
          <a:bodyPr/>
          <a:lstStyle/>
          <a:p>
            <a:fld id="{47C4BD23-150C-4A56-8E66-9482A3FB2E80}" type="slidenum">
              <a:rPr lang="zh-CN" altLang="en-US" smtClean="0"/>
              <a:pPr/>
              <a:t>45</a:t>
            </a:fld>
            <a:endParaRPr lang="zh-CN" altLang="en-US" dirty="0"/>
          </a:p>
        </p:txBody>
      </p:sp>
    </p:spTree>
    <p:extLst>
      <p:ext uri="{BB962C8B-B14F-4D97-AF65-F5344CB8AC3E}">
        <p14:creationId xmlns:p14="http://schemas.microsoft.com/office/powerpoint/2010/main" val="996369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84638-E964-4DF0-99D1-E0B046B4781F}"/>
              </a:ext>
            </a:extLst>
          </p:cNvPr>
          <p:cNvSpPr>
            <a:spLocks noGrp="1"/>
          </p:cNvSpPr>
          <p:nvPr>
            <p:ph type="title"/>
          </p:nvPr>
        </p:nvSpPr>
        <p:spPr/>
        <p:txBody>
          <a:bodyPr/>
          <a:lstStyle/>
          <a:p>
            <a:r>
              <a:rPr lang="en-US" altLang="en-US" dirty="0"/>
              <a:t>Updates on B</a:t>
            </a:r>
            <a:r>
              <a:rPr lang="en-US" altLang="en-US" baseline="30000" dirty="0"/>
              <a:t>+</a:t>
            </a:r>
            <a:r>
              <a:rPr lang="en-US" altLang="en-US" dirty="0"/>
              <a:t>-Trees </a:t>
            </a:r>
            <a:r>
              <a:rPr lang="en-US" altLang="zh-CN" dirty="0"/>
              <a:t>【</a:t>
            </a:r>
            <a:r>
              <a:rPr lang="zh-CN" altLang="en-US" dirty="0"/>
              <a:t>略</a:t>
            </a:r>
            <a:r>
              <a:rPr lang="en-US" altLang="zh-CN" dirty="0"/>
              <a:t>】</a:t>
            </a:r>
            <a:endParaRPr lang="zh-CN" altLang="en-US" dirty="0"/>
          </a:p>
        </p:txBody>
      </p:sp>
      <p:sp>
        <p:nvSpPr>
          <p:cNvPr id="3" name="内容占位符 2">
            <a:extLst>
              <a:ext uri="{FF2B5EF4-FFF2-40B4-BE49-F238E27FC236}">
                <a16:creationId xmlns:a16="http://schemas.microsoft.com/office/drawing/2014/main" id="{920A5FB5-E070-4F2C-9380-E5950FCA8531}"/>
              </a:ext>
            </a:extLst>
          </p:cNvPr>
          <p:cNvSpPr>
            <a:spLocks noGrp="1"/>
          </p:cNvSpPr>
          <p:nvPr>
            <p:ph idx="1"/>
          </p:nvPr>
        </p:nvSpPr>
        <p:spPr/>
        <p:txBody>
          <a:bodyPr/>
          <a:lstStyle/>
          <a:p>
            <a:r>
              <a:rPr lang="en-US" altLang="zh-CN" dirty="0"/>
              <a:t>Delete</a:t>
            </a:r>
          </a:p>
          <a:p>
            <a:r>
              <a:rPr lang="en-US" altLang="zh-CN" dirty="0"/>
              <a:t>Update</a:t>
            </a:r>
          </a:p>
          <a:p>
            <a:r>
              <a:rPr lang="en-US" altLang="zh-CN" dirty="0"/>
              <a:t>Insert</a:t>
            </a:r>
            <a:endParaRPr lang="zh-CN" altLang="en-US" dirty="0"/>
          </a:p>
        </p:txBody>
      </p:sp>
      <p:sp>
        <p:nvSpPr>
          <p:cNvPr id="4" name="日期占位符 3">
            <a:extLst>
              <a:ext uri="{FF2B5EF4-FFF2-40B4-BE49-F238E27FC236}">
                <a16:creationId xmlns:a16="http://schemas.microsoft.com/office/drawing/2014/main" id="{44585BAF-EB3B-48BC-B3E5-177F819AEEA8}"/>
              </a:ext>
            </a:extLst>
          </p:cNvPr>
          <p:cNvSpPr>
            <a:spLocks noGrp="1"/>
          </p:cNvSpPr>
          <p:nvPr>
            <p:ph type="dt" sz="half" idx="10"/>
          </p:nvPr>
        </p:nvSpPr>
        <p:spPr/>
        <p:txBody>
          <a:bodyPr/>
          <a:lstStyle/>
          <a:p>
            <a:fld id="{2CD8B414-FBA5-44AB-9AA5-BD1472DB4C7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4C09DA5-38A3-4323-BDAD-7C3C6F6C5594}"/>
              </a:ext>
            </a:extLst>
          </p:cNvPr>
          <p:cNvSpPr>
            <a:spLocks noGrp="1"/>
          </p:cNvSpPr>
          <p:nvPr>
            <p:ph type="sldNum" sz="quarter" idx="12"/>
          </p:nvPr>
        </p:nvSpPr>
        <p:spPr/>
        <p:txBody>
          <a:bodyPr/>
          <a:lstStyle/>
          <a:p>
            <a:fld id="{47C4BD23-150C-4A56-8E66-9482A3FB2E80}" type="slidenum">
              <a:rPr lang="zh-CN" altLang="en-US" smtClean="0"/>
              <a:pPr/>
              <a:t>46</a:t>
            </a:fld>
            <a:endParaRPr lang="zh-CN" altLang="en-US" dirty="0"/>
          </a:p>
        </p:txBody>
      </p:sp>
    </p:spTree>
    <p:extLst>
      <p:ext uri="{BB962C8B-B14F-4D97-AF65-F5344CB8AC3E}">
        <p14:creationId xmlns:p14="http://schemas.microsoft.com/office/powerpoint/2010/main" val="3754709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B300A-9572-446F-8E48-C1D2F621B7DF}"/>
              </a:ext>
            </a:extLst>
          </p:cNvPr>
          <p:cNvSpPr>
            <a:spLocks noGrp="1"/>
          </p:cNvSpPr>
          <p:nvPr>
            <p:ph type="title"/>
          </p:nvPr>
        </p:nvSpPr>
        <p:spPr/>
        <p:txBody>
          <a:bodyPr/>
          <a:lstStyle/>
          <a:p>
            <a:r>
              <a:rPr lang="en-US" altLang="en-US" dirty="0">
                <a:effectLst>
                  <a:outerShdw blurRad="38100" dist="38100" dir="2700000" algn="tl">
                    <a:srgbClr val="C0C0C0"/>
                  </a:outerShdw>
                </a:effectLst>
              </a:rPr>
              <a:t>Non-Unique Search Keys</a:t>
            </a:r>
            <a:endParaRPr lang="zh-CN" altLang="en-US" dirty="0"/>
          </a:p>
        </p:txBody>
      </p:sp>
      <p:sp>
        <p:nvSpPr>
          <p:cNvPr id="3" name="内容占位符 2">
            <a:extLst>
              <a:ext uri="{FF2B5EF4-FFF2-40B4-BE49-F238E27FC236}">
                <a16:creationId xmlns:a16="http://schemas.microsoft.com/office/drawing/2014/main" id="{AD3A967C-C8AA-4F1F-A95D-A17A2503C27A}"/>
              </a:ext>
            </a:extLst>
          </p:cNvPr>
          <p:cNvSpPr>
            <a:spLocks noGrp="1"/>
          </p:cNvSpPr>
          <p:nvPr>
            <p:ph idx="1"/>
          </p:nvPr>
        </p:nvSpPr>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solidFill>
                  <a:srgbClr val="FF0000"/>
                </a:solidFill>
              </a:rPr>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solidFill>
                  <a:srgbClr val="2D0EE4"/>
                </a:solidFill>
              </a:rPr>
              <a:t>Widely used</a:t>
            </a:r>
          </a:p>
          <a:p>
            <a:endParaRPr lang="zh-CN" altLang="en-US" dirty="0"/>
          </a:p>
        </p:txBody>
      </p:sp>
      <p:sp>
        <p:nvSpPr>
          <p:cNvPr id="4" name="日期占位符 3">
            <a:extLst>
              <a:ext uri="{FF2B5EF4-FFF2-40B4-BE49-F238E27FC236}">
                <a16:creationId xmlns:a16="http://schemas.microsoft.com/office/drawing/2014/main" id="{8D44894F-C05F-49E9-8464-04319DF1C19D}"/>
              </a:ext>
            </a:extLst>
          </p:cNvPr>
          <p:cNvSpPr>
            <a:spLocks noGrp="1"/>
          </p:cNvSpPr>
          <p:nvPr>
            <p:ph type="dt" sz="half" idx="10"/>
          </p:nvPr>
        </p:nvSpPr>
        <p:spPr/>
        <p:txBody>
          <a:bodyPr/>
          <a:lstStyle/>
          <a:p>
            <a:fld id="{841A7A1D-E818-4014-85CC-1B2D3A86D248}"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67A1EC3A-8B02-4E61-9169-BEA975039126}"/>
              </a:ext>
            </a:extLst>
          </p:cNvPr>
          <p:cNvSpPr>
            <a:spLocks noGrp="1"/>
          </p:cNvSpPr>
          <p:nvPr>
            <p:ph type="sldNum" sz="quarter" idx="12"/>
          </p:nvPr>
        </p:nvSpPr>
        <p:spPr/>
        <p:txBody>
          <a:bodyPr/>
          <a:lstStyle/>
          <a:p>
            <a:fld id="{47C4BD23-150C-4A56-8E66-9482A3FB2E80}" type="slidenum">
              <a:rPr lang="zh-CN" altLang="en-US" smtClean="0"/>
              <a:pPr/>
              <a:t>47</a:t>
            </a:fld>
            <a:endParaRPr lang="zh-CN" altLang="en-US" dirty="0"/>
          </a:p>
        </p:txBody>
      </p:sp>
    </p:spTree>
    <p:extLst>
      <p:ext uri="{BB962C8B-B14F-4D97-AF65-F5344CB8AC3E}">
        <p14:creationId xmlns:p14="http://schemas.microsoft.com/office/powerpoint/2010/main" val="4091587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943EA-82FC-4F21-B6A2-ABB7BCF831AF}"/>
              </a:ext>
            </a:extLst>
          </p:cNvPr>
          <p:cNvSpPr>
            <a:spLocks noGrp="1"/>
          </p:cNvSpPr>
          <p:nvPr>
            <p:ph type="title"/>
          </p:nvPr>
        </p:nvSpPr>
        <p:spPr/>
        <p:txBody>
          <a:bodyPr/>
          <a:lstStyle/>
          <a:p>
            <a:r>
              <a:rPr lang="en-US" altLang="zh-CN" sz="2800" dirty="0">
                <a:cs typeface="Times New Roman" pitchFamily="18" charset="0"/>
              </a:rPr>
              <a:t>B-Tree Index Files</a:t>
            </a:r>
            <a:endParaRPr lang="zh-CN" altLang="en-US" dirty="0"/>
          </a:p>
        </p:txBody>
      </p:sp>
      <p:sp>
        <p:nvSpPr>
          <p:cNvPr id="3" name="内容占位符 2">
            <a:extLst>
              <a:ext uri="{FF2B5EF4-FFF2-40B4-BE49-F238E27FC236}">
                <a16:creationId xmlns:a16="http://schemas.microsoft.com/office/drawing/2014/main" id="{FDB202F5-5957-4B6F-8A21-08FE7A547155}"/>
              </a:ext>
            </a:extLst>
          </p:cNvPr>
          <p:cNvSpPr>
            <a:spLocks noGrp="1"/>
          </p:cNvSpPr>
          <p:nvPr>
            <p:ph idx="1"/>
          </p:nvPr>
        </p:nvSpPr>
        <p:spPr/>
        <p:txBody>
          <a:bodyPr/>
          <a:lstStyle/>
          <a:p>
            <a:r>
              <a:rPr lang="en-US" altLang="en-US" dirty="0"/>
              <a:t>B-tree allows search-key values to appear only once</a:t>
            </a:r>
          </a:p>
          <a:p>
            <a:pPr lvl="1"/>
            <a:r>
              <a:rPr lang="en-US" altLang="en-US" dirty="0"/>
              <a:t>eliminates redundant storage of search keys.</a:t>
            </a:r>
          </a:p>
          <a:p>
            <a:r>
              <a:rPr lang="en-US" altLang="en-US" dirty="0"/>
              <a:t>Search keys in </a:t>
            </a:r>
            <a:r>
              <a:rPr lang="en-US" altLang="en-US" dirty="0" err="1"/>
              <a:t>nonleaf</a:t>
            </a:r>
            <a:r>
              <a:rPr lang="en-US" altLang="en-US" dirty="0"/>
              <a:t> nodes appear nowhere else in the B-tree; an additional pointer field for each search key in a </a:t>
            </a:r>
            <a:r>
              <a:rPr lang="en-US" altLang="en-US" dirty="0" err="1"/>
              <a:t>nonleaf</a:t>
            </a:r>
            <a:r>
              <a:rPr lang="en-US" altLang="en-US" dirty="0"/>
              <a:t> node must be included.</a:t>
            </a:r>
          </a:p>
          <a:p>
            <a:r>
              <a:rPr lang="en-US" altLang="en-US" dirty="0"/>
              <a:t>Generalized B-tree leaf node</a:t>
            </a: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endParaRPr lang="en-US" altLang="en-US" dirty="0">
              <a:latin typeface="Times New Roman" pitchFamily="18" charset="0"/>
              <a:cs typeface="Times New Roman" pitchFamily="18" charset="0"/>
            </a:endParaRPr>
          </a:p>
          <a:p>
            <a:r>
              <a:rPr lang="en-US" altLang="en-US" dirty="0" err="1"/>
              <a:t>Nonleaf</a:t>
            </a:r>
            <a:r>
              <a:rPr lang="en-US" altLang="en-US" dirty="0"/>
              <a:t> node – pointers Bi are the bucket or file record pointers</a:t>
            </a:r>
            <a:br>
              <a:rPr lang="en-US" altLang="en-US" dirty="0"/>
            </a:br>
            <a:endParaRPr lang="zh-CN" altLang="en-US" dirty="0"/>
          </a:p>
        </p:txBody>
      </p:sp>
      <p:sp>
        <p:nvSpPr>
          <p:cNvPr id="4" name="日期占位符 3">
            <a:extLst>
              <a:ext uri="{FF2B5EF4-FFF2-40B4-BE49-F238E27FC236}">
                <a16:creationId xmlns:a16="http://schemas.microsoft.com/office/drawing/2014/main" id="{79D90C74-43FC-4157-A60C-3A33DF38A5C3}"/>
              </a:ext>
            </a:extLst>
          </p:cNvPr>
          <p:cNvSpPr>
            <a:spLocks noGrp="1"/>
          </p:cNvSpPr>
          <p:nvPr>
            <p:ph type="dt" sz="half" idx="10"/>
          </p:nvPr>
        </p:nvSpPr>
        <p:spPr/>
        <p:txBody>
          <a:bodyPr/>
          <a:lstStyle/>
          <a:p>
            <a:fld id="{94D1AFED-714B-41E0-AEEA-9334A7E681C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E507C1C5-8CD7-4234-B45E-87DC7561CAB3}"/>
              </a:ext>
            </a:extLst>
          </p:cNvPr>
          <p:cNvSpPr>
            <a:spLocks noGrp="1"/>
          </p:cNvSpPr>
          <p:nvPr>
            <p:ph type="sldNum" sz="quarter" idx="12"/>
          </p:nvPr>
        </p:nvSpPr>
        <p:spPr/>
        <p:txBody>
          <a:bodyPr/>
          <a:lstStyle/>
          <a:p>
            <a:fld id="{47C4BD23-150C-4A56-8E66-9482A3FB2E80}" type="slidenum">
              <a:rPr lang="zh-CN" altLang="en-US" smtClean="0"/>
              <a:pPr/>
              <a:t>48</a:t>
            </a:fld>
            <a:endParaRPr lang="zh-CN" altLang="en-US" dirty="0"/>
          </a:p>
        </p:txBody>
      </p:sp>
      <p:pic>
        <p:nvPicPr>
          <p:cNvPr id="6" name="Picture 7">
            <a:extLst>
              <a:ext uri="{FF2B5EF4-FFF2-40B4-BE49-F238E27FC236}">
                <a16:creationId xmlns:a16="http://schemas.microsoft.com/office/drawing/2014/main" id="{88E13F5A-8674-475B-BB3D-064991C9E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713" y="3196804"/>
            <a:ext cx="766921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749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5DBDEC-5216-44EC-BCAE-C7B16C95B327}"/>
              </a:ext>
            </a:extLst>
          </p:cNvPr>
          <p:cNvSpPr>
            <a:spLocks noGrp="1"/>
          </p:cNvSpPr>
          <p:nvPr>
            <p:ph type="sldNum" sz="quarter" idx="12"/>
          </p:nvPr>
        </p:nvSpPr>
        <p:spPr/>
        <p:txBody>
          <a:bodyPr/>
          <a:lstStyle/>
          <a:p>
            <a:fld id="{47C4BD23-150C-4A56-8E66-9482A3FB2E80}" type="slidenum">
              <a:rPr lang="zh-CN" altLang="en-US" smtClean="0"/>
              <a:t>49</a:t>
            </a:fld>
            <a:endParaRPr lang="zh-CN" altLang="en-US"/>
          </a:p>
        </p:txBody>
      </p:sp>
      <p:sp>
        <p:nvSpPr>
          <p:cNvPr id="4" name="日期占位符 3">
            <a:extLst>
              <a:ext uri="{FF2B5EF4-FFF2-40B4-BE49-F238E27FC236}">
                <a16:creationId xmlns:a16="http://schemas.microsoft.com/office/drawing/2014/main" id="{527963DB-DAE7-40BB-905F-24A5E7BB0CDF}"/>
              </a:ext>
            </a:extLst>
          </p:cNvPr>
          <p:cNvSpPr>
            <a:spLocks noGrp="1"/>
          </p:cNvSpPr>
          <p:nvPr>
            <p:ph type="dt" sz="half" idx="10"/>
          </p:nvPr>
        </p:nvSpPr>
        <p:spPr/>
        <p:txBody>
          <a:bodyPr/>
          <a:lstStyle/>
          <a:p>
            <a:fld id="{CAC257BD-DBDE-4E6E-98A9-351511B58213}" type="datetime1">
              <a:rPr lang="zh-CN" altLang="en-US" smtClean="0"/>
              <a:t>2021/12/1</a:t>
            </a:fld>
            <a:endParaRPr lang="zh-CN" altLang="en-US" dirty="0"/>
          </a:p>
        </p:txBody>
      </p:sp>
      <p:sp>
        <p:nvSpPr>
          <p:cNvPr id="5" name="Text Box 4">
            <a:extLst>
              <a:ext uri="{FF2B5EF4-FFF2-40B4-BE49-F238E27FC236}">
                <a16:creationId xmlns:a16="http://schemas.microsoft.com/office/drawing/2014/main" id="{B12D4881-4CD4-478C-B49C-CCCB3843E7B2}"/>
              </a:ext>
            </a:extLst>
          </p:cNvPr>
          <p:cNvSpPr txBox="1">
            <a:spLocks noChangeArrowheads="1"/>
          </p:cNvSpPr>
          <p:nvPr/>
        </p:nvSpPr>
        <p:spPr>
          <a:xfrm>
            <a:off x="2127851" y="3102779"/>
            <a:ext cx="7541148" cy="463550"/>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buClrTx/>
              <a:buSzTx/>
              <a:buFontTx/>
              <a:buNone/>
            </a:pPr>
            <a:r>
              <a:rPr lang="en-US" altLang="en-US" dirty="0">
                <a:latin typeface="+mn-lt"/>
                <a:cs typeface="Times New Roman" pitchFamily="18" charset="0"/>
              </a:rPr>
              <a:t>B-tree (above) and B+-tree (below) on same data</a:t>
            </a:r>
          </a:p>
        </p:txBody>
      </p:sp>
      <p:pic>
        <p:nvPicPr>
          <p:cNvPr id="6" name="Picture 6">
            <a:extLst>
              <a:ext uri="{FF2B5EF4-FFF2-40B4-BE49-F238E27FC236}">
                <a16:creationId xmlns:a16="http://schemas.microsoft.com/office/drawing/2014/main" id="{79111C33-FE78-4A74-85CE-6DD2D5E2D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45" y="413683"/>
            <a:ext cx="9151318" cy="24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765E3147-7E7F-4454-A64B-DBF583CA9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9256"/>
          <a:stretch>
            <a:fillRect/>
          </a:stretch>
        </p:blipFill>
        <p:spPr bwMode="auto">
          <a:xfrm>
            <a:off x="1030175" y="3918031"/>
            <a:ext cx="10216960" cy="231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AE491B36-D55A-4174-80E3-8F69223EB029}"/>
              </a:ext>
            </a:extLst>
          </p:cNvPr>
          <p:cNvCxnSpPr>
            <a:cxnSpLocks/>
          </p:cNvCxnSpPr>
          <p:nvPr/>
        </p:nvCxnSpPr>
        <p:spPr>
          <a:xfrm>
            <a:off x="2864734" y="4937929"/>
            <a:ext cx="366264"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31235108-8E0B-443C-9975-D9CA6506E1F0}"/>
              </a:ext>
            </a:extLst>
          </p:cNvPr>
          <p:cNvCxnSpPr>
            <a:cxnSpLocks/>
          </p:cNvCxnSpPr>
          <p:nvPr/>
        </p:nvCxnSpPr>
        <p:spPr>
          <a:xfrm>
            <a:off x="3173392" y="6051028"/>
            <a:ext cx="366264"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3A7E0613-B19F-4249-B7B4-332D49F28ECA}"/>
              </a:ext>
            </a:extLst>
          </p:cNvPr>
          <p:cNvCxnSpPr>
            <a:cxnSpLocks/>
          </p:cNvCxnSpPr>
          <p:nvPr/>
        </p:nvCxnSpPr>
        <p:spPr>
          <a:xfrm>
            <a:off x="5442030" y="4222228"/>
            <a:ext cx="366264"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E976C41-9FB8-4F16-83A8-9B7DF27D57BD}"/>
              </a:ext>
            </a:extLst>
          </p:cNvPr>
          <p:cNvCxnSpPr>
            <a:cxnSpLocks/>
          </p:cNvCxnSpPr>
          <p:nvPr/>
        </p:nvCxnSpPr>
        <p:spPr>
          <a:xfrm>
            <a:off x="7224532" y="6036922"/>
            <a:ext cx="366264"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0BF73C6-8987-4C3B-8DE7-9B887B9FBF60}"/>
              </a:ext>
            </a:extLst>
          </p:cNvPr>
          <p:cNvCxnSpPr>
            <a:cxnSpLocks/>
          </p:cNvCxnSpPr>
          <p:nvPr/>
        </p:nvCxnSpPr>
        <p:spPr>
          <a:xfrm>
            <a:off x="5063924" y="813484"/>
            <a:ext cx="659757"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EA3CC264-943F-493D-B857-31B9F5FA7D1B}"/>
              </a:ext>
            </a:extLst>
          </p:cNvPr>
          <p:cNvCxnSpPr>
            <a:cxnSpLocks/>
          </p:cNvCxnSpPr>
          <p:nvPr/>
        </p:nvCxnSpPr>
        <p:spPr>
          <a:xfrm>
            <a:off x="6931039" y="2094415"/>
            <a:ext cx="659757"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1467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18A6203-290C-4509-9492-30F851952F00}"/>
              </a:ext>
            </a:extLst>
          </p:cNvPr>
          <p:cNvSpPr>
            <a:spLocks noGrp="1"/>
          </p:cNvSpPr>
          <p:nvPr>
            <p:ph type="sldNum" sz="quarter" idx="12"/>
          </p:nvPr>
        </p:nvSpPr>
        <p:spPr/>
        <p:txBody>
          <a:bodyPr/>
          <a:lstStyle/>
          <a:p>
            <a:fld id="{47C4BD23-150C-4A56-8E66-9482A3FB2E80}" type="slidenum">
              <a:rPr lang="zh-CN" altLang="en-US" smtClean="0"/>
              <a:t>5</a:t>
            </a:fld>
            <a:endParaRPr lang="zh-CN" altLang="en-US"/>
          </a:p>
        </p:txBody>
      </p:sp>
      <p:sp>
        <p:nvSpPr>
          <p:cNvPr id="4" name="日期占位符 3">
            <a:extLst>
              <a:ext uri="{FF2B5EF4-FFF2-40B4-BE49-F238E27FC236}">
                <a16:creationId xmlns:a16="http://schemas.microsoft.com/office/drawing/2014/main" id="{0F240ED6-5000-4A9B-A428-5D381C7C3747}"/>
              </a:ext>
            </a:extLst>
          </p:cNvPr>
          <p:cNvSpPr>
            <a:spLocks noGrp="1"/>
          </p:cNvSpPr>
          <p:nvPr>
            <p:ph type="dt" sz="half" idx="10"/>
          </p:nvPr>
        </p:nvSpPr>
        <p:spPr/>
        <p:txBody>
          <a:bodyPr/>
          <a:lstStyle/>
          <a:p>
            <a:fld id="{FFC74F06-F743-4194-A8A5-3129655766E1}" type="datetime1">
              <a:rPr lang="zh-CN" altLang="en-US" smtClean="0"/>
              <a:t>2021/12/1</a:t>
            </a:fld>
            <a:endParaRPr lang="zh-CN" altLang="en-US" dirty="0"/>
          </a:p>
        </p:txBody>
      </p:sp>
      <p:pic>
        <p:nvPicPr>
          <p:cNvPr id="5" name="Picture 7">
            <a:extLst>
              <a:ext uri="{FF2B5EF4-FFF2-40B4-BE49-F238E27FC236}">
                <a16:creationId xmlns:a16="http://schemas.microsoft.com/office/drawing/2014/main" id="{46F3F60B-924D-4317-90C2-92D30BB23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605" y="707648"/>
            <a:ext cx="7877175"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3">
            <a:extLst>
              <a:ext uri="{FF2B5EF4-FFF2-40B4-BE49-F238E27FC236}">
                <a16:creationId xmlns:a16="http://schemas.microsoft.com/office/drawing/2014/main" id="{2BD03DCC-C5C3-49AC-8A74-D32988DEDE2C}"/>
              </a:ext>
            </a:extLst>
          </p:cNvPr>
          <p:cNvSpPr>
            <a:spLocks noChangeArrowheads="1"/>
          </p:cNvSpPr>
          <p:nvPr/>
        </p:nvSpPr>
        <p:spPr bwMode="auto">
          <a:xfrm>
            <a:off x="6203267" y="4265236"/>
            <a:ext cx="3886200" cy="2290762"/>
          </a:xfrm>
          <a:prstGeom prst="can">
            <a:avLst>
              <a:gd name="adj" fmla="val 16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4">
            <a:extLst>
              <a:ext uri="{FF2B5EF4-FFF2-40B4-BE49-F238E27FC236}">
                <a16:creationId xmlns:a16="http://schemas.microsoft.com/office/drawing/2014/main" id="{4B3E600B-96E5-4705-AF61-2ABC84FF0612}"/>
              </a:ext>
            </a:extLst>
          </p:cNvPr>
          <p:cNvSpPr>
            <a:spLocks noChangeArrowheads="1"/>
          </p:cNvSpPr>
          <p:nvPr/>
        </p:nvSpPr>
        <p:spPr bwMode="auto">
          <a:xfrm>
            <a:off x="6415992" y="4811336"/>
            <a:ext cx="7620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76766</a:t>
            </a:r>
          </a:p>
        </p:txBody>
      </p:sp>
      <p:sp>
        <p:nvSpPr>
          <p:cNvPr id="8" name="Rectangle 5">
            <a:extLst>
              <a:ext uri="{FF2B5EF4-FFF2-40B4-BE49-F238E27FC236}">
                <a16:creationId xmlns:a16="http://schemas.microsoft.com/office/drawing/2014/main" id="{B337A9F6-67B2-4B7D-A7B0-8152D0363A1F}"/>
              </a:ext>
            </a:extLst>
          </p:cNvPr>
          <p:cNvSpPr>
            <a:spLocks noChangeArrowheads="1"/>
          </p:cNvSpPr>
          <p:nvPr/>
        </p:nvSpPr>
        <p:spPr bwMode="auto">
          <a:xfrm>
            <a:off x="9159192" y="5573336"/>
            <a:ext cx="762000" cy="304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22222</a:t>
            </a:r>
          </a:p>
        </p:txBody>
      </p:sp>
      <p:sp>
        <p:nvSpPr>
          <p:cNvPr id="9" name="Rectangle 6">
            <a:extLst>
              <a:ext uri="{FF2B5EF4-FFF2-40B4-BE49-F238E27FC236}">
                <a16:creationId xmlns:a16="http://schemas.microsoft.com/office/drawing/2014/main" id="{7B88F494-D453-444C-8C7D-9154A98FDD03}"/>
              </a:ext>
            </a:extLst>
          </p:cNvPr>
          <p:cNvSpPr>
            <a:spLocks noChangeArrowheads="1"/>
          </p:cNvSpPr>
          <p:nvPr/>
        </p:nvSpPr>
        <p:spPr bwMode="auto">
          <a:xfrm>
            <a:off x="6415992" y="5192336"/>
            <a:ext cx="762000" cy="304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10101</a:t>
            </a:r>
          </a:p>
        </p:txBody>
      </p:sp>
      <p:sp>
        <p:nvSpPr>
          <p:cNvPr id="10" name="Rectangle 7">
            <a:extLst>
              <a:ext uri="{FF2B5EF4-FFF2-40B4-BE49-F238E27FC236}">
                <a16:creationId xmlns:a16="http://schemas.microsoft.com/office/drawing/2014/main" id="{A3F04AD9-38A0-4660-A4F3-222C99552527}"/>
              </a:ext>
            </a:extLst>
          </p:cNvPr>
          <p:cNvSpPr>
            <a:spLocks noChangeArrowheads="1"/>
          </p:cNvSpPr>
          <p:nvPr/>
        </p:nvSpPr>
        <p:spPr bwMode="auto">
          <a:xfrm>
            <a:off x="7863792" y="4811336"/>
            <a:ext cx="7620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98345</a:t>
            </a:r>
          </a:p>
        </p:txBody>
      </p:sp>
      <p:sp>
        <p:nvSpPr>
          <p:cNvPr id="11" name="Rectangle 8">
            <a:extLst>
              <a:ext uri="{FF2B5EF4-FFF2-40B4-BE49-F238E27FC236}">
                <a16:creationId xmlns:a16="http://schemas.microsoft.com/office/drawing/2014/main" id="{30E002D5-923E-4857-936C-87888D961220}"/>
              </a:ext>
            </a:extLst>
          </p:cNvPr>
          <p:cNvSpPr>
            <a:spLocks noChangeArrowheads="1"/>
          </p:cNvSpPr>
          <p:nvPr/>
        </p:nvSpPr>
        <p:spPr bwMode="auto">
          <a:xfrm>
            <a:off x="7863792" y="51923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12121</a:t>
            </a:r>
          </a:p>
        </p:txBody>
      </p:sp>
      <p:sp>
        <p:nvSpPr>
          <p:cNvPr id="12" name="Rectangle 9">
            <a:extLst>
              <a:ext uri="{FF2B5EF4-FFF2-40B4-BE49-F238E27FC236}">
                <a16:creationId xmlns:a16="http://schemas.microsoft.com/office/drawing/2014/main" id="{DE95FB0A-933B-4BA5-AC44-1B63F364C245}"/>
              </a:ext>
            </a:extLst>
          </p:cNvPr>
          <p:cNvSpPr>
            <a:spLocks noChangeArrowheads="1"/>
          </p:cNvSpPr>
          <p:nvPr/>
        </p:nvSpPr>
        <p:spPr bwMode="auto">
          <a:xfrm>
            <a:off x="7863792" y="55733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76543</a:t>
            </a:r>
          </a:p>
        </p:txBody>
      </p:sp>
      <p:sp>
        <p:nvSpPr>
          <p:cNvPr id="13" name="Rectangle 10">
            <a:extLst>
              <a:ext uri="{FF2B5EF4-FFF2-40B4-BE49-F238E27FC236}">
                <a16:creationId xmlns:a16="http://schemas.microsoft.com/office/drawing/2014/main" id="{B67D8473-22E9-410B-827B-5F9FC1B26CB6}"/>
              </a:ext>
            </a:extLst>
          </p:cNvPr>
          <p:cNvSpPr>
            <a:spLocks noChangeArrowheads="1"/>
          </p:cNvSpPr>
          <p:nvPr/>
        </p:nvSpPr>
        <p:spPr bwMode="auto">
          <a:xfrm>
            <a:off x="6415992" y="55733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45565</a:t>
            </a:r>
          </a:p>
        </p:txBody>
      </p:sp>
      <p:sp>
        <p:nvSpPr>
          <p:cNvPr id="14" name="Rectangle 11">
            <a:extLst>
              <a:ext uri="{FF2B5EF4-FFF2-40B4-BE49-F238E27FC236}">
                <a16:creationId xmlns:a16="http://schemas.microsoft.com/office/drawing/2014/main" id="{B3C5B369-1BBC-45A2-90FC-C881CCC2261B}"/>
              </a:ext>
            </a:extLst>
          </p:cNvPr>
          <p:cNvSpPr>
            <a:spLocks noChangeArrowheads="1"/>
          </p:cNvSpPr>
          <p:nvPr/>
        </p:nvSpPr>
        <p:spPr bwMode="auto">
          <a:xfrm>
            <a:off x="9159192" y="4811336"/>
            <a:ext cx="762000" cy="304800"/>
          </a:xfrm>
          <a:prstGeom prst="rect">
            <a:avLst/>
          </a:prstGeom>
          <a:solidFill>
            <a:srgbClr val="9966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58583</a:t>
            </a:r>
          </a:p>
        </p:txBody>
      </p:sp>
      <p:sp>
        <p:nvSpPr>
          <p:cNvPr id="15" name="Rectangle 12">
            <a:extLst>
              <a:ext uri="{FF2B5EF4-FFF2-40B4-BE49-F238E27FC236}">
                <a16:creationId xmlns:a16="http://schemas.microsoft.com/office/drawing/2014/main" id="{FF384543-1618-4E39-A96D-371325C4C7F7}"/>
              </a:ext>
            </a:extLst>
          </p:cNvPr>
          <p:cNvSpPr>
            <a:spLocks noChangeArrowheads="1"/>
          </p:cNvSpPr>
          <p:nvPr/>
        </p:nvSpPr>
        <p:spPr bwMode="auto">
          <a:xfrm>
            <a:off x="9159192" y="5192336"/>
            <a:ext cx="762000" cy="304800"/>
          </a:xfrm>
          <a:prstGeom prst="rect">
            <a:avLst/>
          </a:prstGeom>
          <a:solidFill>
            <a:srgbClr val="6666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15151</a:t>
            </a:r>
          </a:p>
        </p:txBody>
      </p:sp>
      <p:sp>
        <p:nvSpPr>
          <p:cNvPr id="16" name="Text Box 13">
            <a:extLst>
              <a:ext uri="{FF2B5EF4-FFF2-40B4-BE49-F238E27FC236}">
                <a16:creationId xmlns:a16="http://schemas.microsoft.com/office/drawing/2014/main" id="{478BBEEA-FE2F-43F5-A2DD-280256D7C202}"/>
              </a:ext>
            </a:extLst>
          </p:cNvPr>
          <p:cNvSpPr txBox="1">
            <a:spLocks noChangeArrowheads="1"/>
          </p:cNvSpPr>
          <p:nvPr/>
        </p:nvSpPr>
        <p:spPr bwMode="auto">
          <a:xfrm>
            <a:off x="178230" y="3007966"/>
            <a:ext cx="26293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 14.1 DB </a:t>
            </a:r>
            <a:r>
              <a:rPr lang="en-US" altLang="zh-CN" i="1" dirty="0">
                <a:latin typeface="+mn-lt"/>
              </a:rPr>
              <a:t>indexed</a:t>
            </a:r>
            <a:r>
              <a:rPr lang="en-US" altLang="zh-CN" dirty="0">
                <a:latin typeface="+mn-lt"/>
              </a:rPr>
              <a:t> file </a:t>
            </a:r>
            <a:r>
              <a:rPr lang="en-US" altLang="zh-CN" b="1" i="1" dirty="0">
                <a:latin typeface="+mn-lt"/>
              </a:rPr>
              <a:t>instructor</a:t>
            </a:r>
            <a:r>
              <a:rPr lang="en-US" altLang="zh-CN" dirty="0">
                <a:latin typeface="+mn-lt"/>
              </a:rPr>
              <a:t> and its </a:t>
            </a:r>
            <a:r>
              <a:rPr lang="en-US" altLang="zh-CN" i="1" dirty="0">
                <a:latin typeface="+mn-lt"/>
              </a:rPr>
              <a:t>index</a:t>
            </a:r>
            <a:r>
              <a:rPr lang="en-US" altLang="zh-CN" dirty="0">
                <a:latin typeface="+mn-lt"/>
              </a:rPr>
              <a:t> file</a:t>
            </a:r>
          </a:p>
        </p:txBody>
      </p:sp>
      <p:sp>
        <p:nvSpPr>
          <p:cNvPr id="17" name="Text Box 14">
            <a:extLst>
              <a:ext uri="{FF2B5EF4-FFF2-40B4-BE49-F238E27FC236}">
                <a16:creationId xmlns:a16="http://schemas.microsoft.com/office/drawing/2014/main" id="{83FDDC80-1204-4B13-A087-C326D18493C3}"/>
              </a:ext>
            </a:extLst>
          </p:cNvPr>
          <p:cNvSpPr txBox="1">
            <a:spLocks noChangeArrowheads="1"/>
          </p:cNvSpPr>
          <p:nvPr/>
        </p:nvSpPr>
        <p:spPr bwMode="auto">
          <a:xfrm>
            <a:off x="2807605" y="4443035"/>
            <a:ext cx="33528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Note: the file </a:t>
            </a:r>
            <a:r>
              <a:rPr lang="en-US" altLang="zh-CN" b="1" i="1" dirty="0">
                <a:latin typeface="+mn-lt"/>
              </a:rPr>
              <a:t>instructor</a:t>
            </a:r>
            <a:r>
              <a:rPr lang="en-US" altLang="zh-CN" dirty="0">
                <a:latin typeface="+mn-lt"/>
              </a:rPr>
              <a:t> is logically a sequential file, but its records may be stored </a:t>
            </a:r>
            <a:r>
              <a:rPr lang="en-US" altLang="zh-CN" i="1" dirty="0">
                <a:latin typeface="+mn-lt"/>
              </a:rPr>
              <a:t>non-contiguously or non-ordered </a:t>
            </a:r>
            <a:r>
              <a:rPr lang="en-US" altLang="zh-CN" dirty="0">
                <a:latin typeface="+mn-lt"/>
              </a:rPr>
              <a:t> on the disk</a:t>
            </a:r>
          </a:p>
        </p:txBody>
      </p:sp>
      <p:sp>
        <p:nvSpPr>
          <p:cNvPr id="18" name="Text Box 15">
            <a:extLst>
              <a:ext uri="{FF2B5EF4-FFF2-40B4-BE49-F238E27FC236}">
                <a16:creationId xmlns:a16="http://schemas.microsoft.com/office/drawing/2014/main" id="{C4B00FDB-319B-4528-A1CE-EEEBAEB8FE34}"/>
              </a:ext>
            </a:extLst>
          </p:cNvPr>
          <p:cNvSpPr txBox="1">
            <a:spLocks noChangeArrowheads="1"/>
          </p:cNvSpPr>
          <p:nvPr/>
        </p:nvSpPr>
        <p:spPr bwMode="auto">
          <a:xfrm>
            <a:off x="10484689" y="1634748"/>
            <a:ext cx="1346331"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2000" dirty="0">
                <a:solidFill>
                  <a:srgbClr val="2D0EE4"/>
                </a:solidFill>
                <a:latin typeface="+mn-lt"/>
              </a:rPr>
              <a:t>logical file  </a:t>
            </a:r>
          </a:p>
          <a:p>
            <a:pPr algn="ctr" eaLnBrk="1" hangingPunct="1"/>
            <a:r>
              <a:rPr lang="en-US" altLang="zh-CN" sz="2000" b="1" i="1" dirty="0">
                <a:solidFill>
                  <a:srgbClr val="2D0EE4"/>
                </a:solidFill>
                <a:latin typeface="+mn-lt"/>
              </a:rPr>
              <a:t>instructor</a:t>
            </a:r>
          </a:p>
        </p:txBody>
      </p:sp>
      <p:sp>
        <p:nvSpPr>
          <p:cNvPr id="19" name="Text Box 16">
            <a:extLst>
              <a:ext uri="{FF2B5EF4-FFF2-40B4-BE49-F238E27FC236}">
                <a16:creationId xmlns:a16="http://schemas.microsoft.com/office/drawing/2014/main" id="{964E35B5-0768-40E4-8DFC-08B6C790B32D}"/>
              </a:ext>
            </a:extLst>
          </p:cNvPr>
          <p:cNvSpPr txBox="1">
            <a:spLocks noChangeArrowheads="1"/>
          </p:cNvSpPr>
          <p:nvPr/>
        </p:nvSpPr>
        <p:spPr bwMode="auto">
          <a:xfrm>
            <a:off x="10105342" y="4811336"/>
            <a:ext cx="1625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2000" dirty="0">
                <a:solidFill>
                  <a:srgbClr val="2D0EE4"/>
                </a:solidFill>
                <a:latin typeface="+mn-lt"/>
              </a:rPr>
              <a:t>physical </a:t>
            </a:r>
          </a:p>
          <a:p>
            <a:pPr algn="ctr" eaLnBrk="1" hangingPunct="1"/>
            <a:r>
              <a:rPr lang="en-US" altLang="zh-CN" sz="2000" dirty="0">
                <a:solidFill>
                  <a:srgbClr val="2D0EE4"/>
                </a:solidFill>
                <a:latin typeface="+mn-lt"/>
              </a:rPr>
              <a:t>file </a:t>
            </a:r>
            <a:r>
              <a:rPr lang="en-US" altLang="zh-CN" sz="2000" b="1" i="1" dirty="0">
                <a:solidFill>
                  <a:srgbClr val="2D0EE4"/>
                </a:solidFill>
                <a:latin typeface="+mn-lt"/>
              </a:rPr>
              <a:t>instructor</a:t>
            </a:r>
          </a:p>
        </p:txBody>
      </p:sp>
      <p:sp>
        <p:nvSpPr>
          <p:cNvPr id="20" name="Text Box 17">
            <a:extLst>
              <a:ext uri="{FF2B5EF4-FFF2-40B4-BE49-F238E27FC236}">
                <a16:creationId xmlns:a16="http://schemas.microsoft.com/office/drawing/2014/main" id="{F713A314-6E96-44EE-9ACF-C5983DFC31B4}"/>
              </a:ext>
            </a:extLst>
          </p:cNvPr>
          <p:cNvSpPr txBox="1">
            <a:spLocks noChangeArrowheads="1"/>
          </p:cNvSpPr>
          <p:nvPr/>
        </p:nvSpPr>
        <p:spPr bwMode="auto">
          <a:xfrm>
            <a:off x="2907617" y="2474536"/>
            <a:ext cx="1243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 </a:t>
            </a:r>
            <a:r>
              <a:rPr lang="en-US" altLang="zh-CN" sz="2000">
                <a:solidFill>
                  <a:schemeClr val="folHlink"/>
                </a:solidFill>
                <a:latin typeface="+mn-lt"/>
              </a:rPr>
              <a:t>index file</a:t>
            </a:r>
          </a:p>
        </p:txBody>
      </p:sp>
      <p:sp>
        <p:nvSpPr>
          <p:cNvPr id="21" name="Text Box 18">
            <a:extLst>
              <a:ext uri="{FF2B5EF4-FFF2-40B4-BE49-F238E27FC236}">
                <a16:creationId xmlns:a16="http://schemas.microsoft.com/office/drawing/2014/main" id="{53644905-B0C3-4000-ADC8-47650A072F1A}"/>
              </a:ext>
            </a:extLst>
          </p:cNvPr>
          <p:cNvSpPr txBox="1">
            <a:spLocks noChangeArrowheads="1"/>
          </p:cNvSpPr>
          <p:nvPr/>
        </p:nvSpPr>
        <p:spPr bwMode="auto">
          <a:xfrm>
            <a:off x="4352242" y="245686"/>
            <a:ext cx="58658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dirty="0">
                <a:latin typeface="+mn-lt"/>
              </a:rPr>
              <a:t>instructor</a:t>
            </a:r>
            <a:r>
              <a:rPr lang="en-US" altLang="zh-CN" dirty="0">
                <a:latin typeface="+mn-lt"/>
              </a:rPr>
              <a:t>(ID,      </a:t>
            </a:r>
            <a:r>
              <a:rPr lang="en-US" altLang="zh-CN" dirty="0">
                <a:solidFill>
                  <a:srgbClr val="2D0EE4"/>
                </a:solidFill>
                <a:latin typeface="+mn-lt"/>
              </a:rPr>
              <a:t>name</a:t>
            </a:r>
            <a:r>
              <a:rPr lang="en-US" altLang="zh-CN" dirty="0">
                <a:latin typeface="+mn-lt"/>
              </a:rPr>
              <a:t>,    </a:t>
            </a:r>
            <a:r>
              <a:rPr lang="en-US" altLang="zh-CN" dirty="0" err="1">
                <a:solidFill>
                  <a:srgbClr val="FF0000"/>
                </a:solidFill>
                <a:latin typeface="+mn-lt"/>
              </a:rPr>
              <a:t>dept_name</a:t>
            </a:r>
            <a:r>
              <a:rPr lang="en-US" altLang="zh-CN" dirty="0">
                <a:latin typeface="+mn-lt"/>
              </a:rPr>
              <a:t>, salary)</a:t>
            </a:r>
            <a:endParaRPr lang="zh-CN" altLang="en-US" dirty="0">
              <a:latin typeface="+mn-lt"/>
            </a:endParaRPr>
          </a:p>
        </p:txBody>
      </p:sp>
      <p:sp>
        <p:nvSpPr>
          <p:cNvPr id="22" name="AutoShape 19">
            <a:hlinkClick r:id="" action="ppaction://hlinkshowjump?jump=lastslideviewed" highlightClick="1"/>
            <a:extLst>
              <a:ext uri="{FF2B5EF4-FFF2-40B4-BE49-F238E27FC236}">
                <a16:creationId xmlns:a16="http://schemas.microsoft.com/office/drawing/2014/main" id="{769AED84-B96B-4D20-A6D0-9939F302EE78}"/>
              </a:ext>
            </a:extLst>
          </p:cNvPr>
          <p:cNvSpPr>
            <a:spLocks noChangeArrowheads="1"/>
          </p:cNvSpPr>
          <p:nvPr/>
        </p:nvSpPr>
        <p:spPr bwMode="auto">
          <a:xfrm>
            <a:off x="11690888" y="6320096"/>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0">
            <a:extLst>
              <a:ext uri="{FF2B5EF4-FFF2-40B4-BE49-F238E27FC236}">
                <a16:creationId xmlns:a16="http://schemas.microsoft.com/office/drawing/2014/main" id="{A57F5A79-F160-45AF-A244-ACAB139190C9}"/>
              </a:ext>
            </a:extLst>
          </p:cNvPr>
          <p:cNvSpPr txBox="1">
            <a:spLocks noChangeArrowheads="1"/>
          </p:cNvSpPr>
          <p:nvPr/>
        </p:nvSpPr>
        <p:spPr bwMode="auto">
          <a:xfrm>
            <a:off x="7249430" y="3808036"/>
            <a:ext cx="148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 </a:t>
            </a:r>
            <a:r>
              <a:rPr lang="en-US" altLang="zh-CN" sz="2000">
                <a:solidFill>
                  <a:schemeClr val="folHlink"/>
                </a:solidFill>
                <a:latin typeface="+mn-lt"/>
              </a:rPr>
              <a:t>indexed file</a:t>
            </a:r>
          </a:p>
        </p:txBody>
      </p:sp>
      <p:sp>
        <p:nvSpPr>
          <p:cNvPr id="24" name="Rectangle 5">
            <a:extLst>
              <a:ext uri="{FF2B5EF4-FFF2-40B4-BE49-F238E27FC236}">
                <a16:creationId xmlns:a16="http://schemas.microsoft.com/office/drawing/2014/main" id="{929311A0-3018-4622-B379-5F789E578298}"/>
              </a:ext>
            </a:extLst>
          </p:cNvPr>
          <p:cNvSpPr>
            <a:spLocks noChangeArrowheads="1"/>
          </p:cNvSpPr>
          <p:nvPr/>
        </p:nvSpPr>
        <p:spPr bwMode="auto">
          <a:xfrm>
            <a:off x="9181417" y="6030536"/>
            <a:ext cx="762000" cy="304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33465</a:t>
            </a:r>
          </a:p>
        </p:txBody>
      </p:sp>
      <p:sp>
        <p:nvSpPr>
          <p:cNvPr id="25" name="Rectangle 9">
            <a:extLst>
              <a:ext uri="{FF2B5EF4-FFF2-40B4-BE49-F238E27FC236}">
                <a16:creationId xmlns:a16="http://schemas.microsoft.com/office/drawing/2014/main" id="{B73D636C-249D-4571-9FE6-C86514F49D0E}"/>
              </a:ext>
            </a:extLst>
          </p:cNvPr>
          <p:cNvSpPr>
            <a:spLocks noChangeArrowheads="1"/>
          </p:cNvSpPr>
          <p:nvPr/>
        </p:nvSpPr>
        <p:spPr bwMode="auto">
          <a:xfrm>
            <a:off x="7886017" y="60305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32343</a:t>
            </a:r>
          </a:p>
        </p:txBody>
      </p:sp>
      <p:sp>
        <p:nvSpPr>
          <p:cNvPr id="26" name="Rectangle 10">
            <a:extLst>
              <a:ext uri="{FF2B5EF4-FFF2-40B4-BE49-F238E27FC236}">
                <a16:creationId xmlns:a16="http://schemas.microsoft.com/office/drawing/2014/main" id="{2BD331C1-1C3B-4A0D-A313-9D012109C81A}"/>
              </a:ext>
            </a:extLst>
          </p:cNvPr>
          <p:cNvSpPr>
            <a:spLocks noChangeArrowheads="1"/>
          </p:cNvSpPr>
          <p:nvPr/>
        </p:nvSpPr>
        <p:spPr bwMode="auto">
          <a:xfrm>
            <a:off x="6438217" y="6030536"/>
            <a:ext cx="762000" cy="3048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83821</a:t>
            </a:r>
          </a:p>
        </p:txBody>
      </p:sp>
    </p:spTree>
    <p:extLst>
      <p:ext uri="{BB962C8B-B14F-4D97-AF65-F5344CB8AC3E}">
        <p14:creationId xmlns:p14="http://schemas.microsoft.com/office/powerpoint/2010/main" val="2235410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5228E-B404-4363-86AB-4A9EB69FDAE1}"/>
              </a:ext>
            </a:extLst>
          </p:cNvPr>
          <p:cNvSpPr>
            <a:spLocks noGrp="1"/>
          </p:cNvSpPr>
          <p:nvPr>
            <p:ph type="title"/>
          </p:nvPr>
        </p:nvSpPr>
        <p:spPr/>
        <p:txBody>
          <a:bodyPr/>
          <a:lstStyle/>
          <a:p>
            <a:r>
              <a:rPr lang="en-US" altLang="zh-CN" sz="2800" dirty="0">
                <a:cs typeface="Times New Roman" pitchFamily="18" charset="0"/>
              </a:rPr>
              <a:t>B-Tree Index Files (Cont.)</a:t>
            </a:r>
            <a:endParaRPr lang="zh-CN" altLang="en-US" dirty="0"/>
          </a:p>
        </p:txBody>
      </p:sp>
      <p:sp>
        <p:nvSpPr>
          <p:cNvPr id="3" name="内容占位符 2">
            <a:extLst>
              <a:ext uri="{FF2B5EF4-FFF2-40B4-BE49-F238E27FC236}">
                <a16:creationId xmlns:a16="http://schemas.microsoft.com/office/drawing/2014/main" id="{97B5527F-D8BB-4947-9F56-7381DB752277}"/>
              </a:ext>
            </a:extLst>
          </p:cNvPr>
          <p:cNvSpPr>
            <a:spLocks noGrp="1"/>
          </p:cNvSpPr>
          <p:nvPr>
            <p:ph idx="1"/>
          </p:nvPr>
        </p:nvSpPr>
        <p:spPr/>
        <p:txBody>
          <a:bodyPr/>
          <a:lstStyle/>
          <a:p>
            <a:r>
              <a:rPr lang="en-US" altLang="en-US" dirty="0">
                <a:cs typeface="Times New Roman" pitchFamily="18" charset="0"/>
              </a:rPr>
              <a:t>Advantages of B-Tree indices:</a:t>
            </a:r>
          </a:p>
          <a:p>
            <a:pPr lvl="1"/>
            <a:r>
              <a:rPr lang="en-US" altLang="en-US" dirty="0">
                <a:ea typeface="ＭＳ Ｐゴシック" pitchFamily="34" charset="-128"/>
                <a:cs typeface="Times New Roman" pitchFamily="18" charset="0"/>
              </a:rPr>
              <a:t>May use less tree nodes than a corresponding B</a:t>
            </a:r>
            <a:r>
              <a:rPr lang="en-US" altLang="en-US" baseline="30000" dirty="0">
                <a:ea typeface="ＭＳ Ｐゴシック" pitchFamily="34" charset="-128"/>
                <a:cs typeface="Times New Roman" pitchFamily="18" charset="0"/>
              </a:rPr>
              <a:t>+</a:t>
            </a:r>
            <a:r>
              <a:rPr lang="en-US" altLang="en-US" dirty="0">
                <a:ea typeface="ＭＳ Ｐゴシック" pitchFamily="34" charset="-128"/>
                <a:cs typeface="Times New Roman" pitchFamily="18" charset="0"/>
              </a:rPr>
              <a:t>-Tree</a:t>
            </a:r>
          </a:p>
          <a:p>
            <a:pPr lvl="1"/>
            <a:r>
              <a:rPr lang="en-US" altLang="en-US" dirty="0">
                <a:ea typeface="ＭＳ Ｐゴシック" pitchFamily="34" charset="-128"/>
                <a:cs typeface="Times New Roman" pitchFamily="18" charset="0"/>
              </a:rPr>
              <a:t>Sometimes possible to find search-key value before reaching leaf node.</a:t>
            </a:r>
          </a:p>
          <a:p>
            <a:r>
              <a:rPr lang="en-US" altLang="en-US" dirty="0">
                <a:cs typeface="Times New Roman" pitchFamily="18" charset="0"/>
              </a:rPr>
              <a:t>Disadvantages of B-Tree indices:</a:t>
            </a:r>
          </a:p>
          <a:p>
            <a:pPr lvl="1"/>
            <a:r>
              <a:rPr lang="en-US" altLang="en-US" dirty="0">
                <a:ea typeface="ＭＳ Ｐゴシック" pitchFamily="34" charset="-128"/>
              </a:rPr>
              <a:t>Only small fraction of all search-key values are found early </a:t>
            </a:r>
          </a:p>
          <a:p>
            <a:pPr lvl="1"/>
            <a:r>
              <a:rPr lang="en-US" altLang="en-US" dirty="0">
                <a:ea typeface="ＭＳ Ｐゴシック" pitchFamily="34" charset="-128"/>
              </a:rPr>
              <a:t>Non-leaf nodes are larger, so fan-out is reduced.  Thus, B-Trees typically have greater depth than corresponding B</a:t>
            </a:r>
            <a:r>
              <a:rPr lang="en-US" altLang="en-US" baseline="30000" dirty="0">
                <a:ea typeface="ＭＳ Ｐゴシック" pitchFamily="34" charset="-128"/>
              </a:rPr>
              <a:t>+</a:t>
            </a:r>
            <a:r>
              <a:rPr lang="en-US" altLang="en-US" dirty="0">
                <a:ea typeface="ＭＳ Ｐゴシック" pitchFamily="34" charset="-128"/>
              </a:rPr>
              <a:t>-Tree</a:t>
            </a:r>
          </a:p>
          <a:p>
            <a:pPr lvl="1"/>
            <a:r>
              <a:rPr lang="en-US" altLang="en-US" dirty="0">
                <a:ea typeface="ＭＳ Ｐゴシック" pitchFamily="34" charset="-128"/>
              </a:rPr>
              <a:t>Insertion and deletion more complicated than in B</a:t>
            </a:r>
            <a:r>
              <a:rPr lang="en-US" altLang="en-US" baseline="30000" dirty="0">
                <a:ea typeface="ＭＳ Ｐゴシック" pitchFamily="34" charset="-128"/>
              </a:rPr>
              <a:t>+</a:t>
            </a:r>
            <a:r>
              <a:rPr lang="en-US" altLang="en-US" dirty="0">
                <a:ea typeface="ＭＳ Ｐゴシック" pitchFamily="34" charset="-128"/>
              </a:rPr>
              <a:t>-Trees </a:t>
            </a:r>
          </a:p>
          <a:p>
            <a:pPr lvl="1"/>
            <a:r>
              <a:rPr lang="en-US" altLang="en-US" dirty="0">
                <a:ea typeface="ＭＳ Ｐゴシック" pitchFamily="34" charset="-128"/>
              </a:rPr>
              <a:t>Implementation is harder than B</a:t>
            </a:r>
            <a:r>
              <a:rPr lang="en-US" altLang="en-US" baseline="30000" dirty="0">
                <a:ea typeface="ＭＳ Ｐゴシック" pitchFamily="34" charset="-128"/>
              </a:rPr>
              <a:t>+</a:t>
            </a:r>
            <a:r>
              <a:rPr lang="en-US" altLang="en-US" dirty="0">
                <a:ea typeface="ＭＳ Ｐゴシック" pitchFamily="34" charset="-128"/>
              </a:rPr>
              <a:t>-Trees</a:t>
            </a:r>
          </a:p>
          <a:p>
            <a:endParaRPr lang="zh-CN" altLang="en-US" dirty="0"/>
          </a:p>
        </p:txBody>
      </p:sp>
      <p:sp>
        <p:nvSpPr>
          <p:cNvPr id="4" name="日期占位符 3">
            <a:extLst>
              <a:ext uri="{FF2B5EF4-FFF2-40B4-BE49-F238E27FC236}">
                <a16:creationId xmlns:a16="http://schemas.microsoft.com/office/drawing/2014/main" id="{73378FBA-0575-4E69-BA37-F18721F3ED25}"/>
              </a:ext>
            </a:extLst>
          </p:cNvPr>
          <p:cNvSpPr>
            <a:spLocks noGrp="1"/>
          </p:cNvSpPr>
          <p:nvPr>
            <p:ph type="dt" sz="half" idx="10"/>
          </p:nvPr>
        </p:nvSpPr>
        <p:spPr/>
        <p:txBody>
          <a:bodyPr/>
          <a:lstStyle/>
          <a:p>
            <a:fld id="{68CA8924-2DFE-4B95-A6FF-20D9420625BF}"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6D598ACC-96B9-4A92-8CBF-9F6D05AFE4F3}"/>
              </a:ext>
            </a:extLst>
          </p:cNvPr>
          <p:cNvSpPr>
            <a:spLocks noGrp="1"/>
          </p:cNvSpPr>
          <p:nvPr>
            <p:ph type="sldNum" sz="quarter" idx="12"/>
          </p:nvPr>
        </p:nvSpPr>
        <p:spPr/>
        <p:txBody>
          <a:bodyPr/>
          <a:lstStyle/>
          <a:p>
            <a:fld id="{47C4BD23-150C-4A56-8E66-9482A3FB2E80}" type="slidenum">
              <a:rPr lang="zh-CN" altLang="en-US" smtClean="0"/>
              <a:pPr/>
              <a:t>50</a:t>
            </a:fld>
            <a:endParaRPr lang="zh-CN" altLang="en-US" dirty="0"/>
          </a:p>
        </p:txBody>
      </p:sp>
    </p:spTree>
    <p:extLst>
      <p:ext uri="{BB962C8B-B14F-4D97-AF65-F5344CB8AC3E}">
        <p14:creationId xmlns:p14="http://schemas.microsoft.com/office/powerpoint/2010/main" val="1250680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7FADA-41C2-47AA-9B6B-BEDF99B137BE}"/>
              </a:ext>
            </a:extLst>
          </p:cNvPr>
          <p:cNvSpPr>
            <a:spLocks noGrp="1"/>
          </p:cNvSpPr>
          <p:nvPr>
            <p:ph type="title"/>
          </p:nvPr>
        </p:nvSpPr>
        <p:spPr/>
        <p:txBody>
          <a:bodyPr/>
          <a:lstStyle/>
          <a:p>
            <a:r>
              <a:rPr lang="en-IN" altLang="zh-CN" dirty="0"/>
              <a:t>Indexing on Flash</a:t>
            </a:r>
            <a:endParaRPr lang="zh-CN" altLang="en-US" dirty="0"/>
          </a:p>
        </p:txBody>
      </p:sp>
      <p:sp>
        <p:nvSpPr>
          <p:cNvPr id="3" name="内容占位符 2">
            <a:extLst>
              <a:ext uri="{FF2B5EF4-FFF2-40B4-BE49-F238E27FC236}">
                <a16:creationId xmlns:a16="http://schemas.microsoft.com/office/drawing/2014/main" id="{2E73A538-82A8-49F2-A9D2-5A36C3622446}"/>
              </a:ext>
            </a:extLst>
          </p:cNvPr>
          <p:cNvSpPr>
            <a:spLocks noGrp="1"/>
          </p:cNvSpPr>
          <p:nvPr>
            <p:ph idx="1"/>
          </p:nvPr>
        </p:nvSpPr>
        <p:spPr/>
        <p:txBody>
          <a:bodyPr/>
          <a:lstStyle/>
          <a:p>
            <a:r>
              <a:rPr lang="en-US" altLang="zh-CN" dirty="0"/>
              <a:t>SSD</a:t>
            </a:r>
            <a:endParaRPr lang="en-IN" altLang="zh-CN" dirty="0"/>
          </a:p>
          <a:p>
            <a:r>
              <a:rPr lang="en-IN" altLang="zh-CN" dirty="0"/>
              <a:t>Random I/O cost much lower on flash</a:t>
            </a:r>
          </a:p>
          <a:p>
            <a:pPr lvl="1"/>
            <a:r>
              <a:rPr lang="en-IN" altLang="zh-CN" dirty="0"/>
              <a:t>20 to 100 microseconds for read/write</a:t>
            </a:r>
          </a:p>
          <a:p>
            <a:r>
              <a:rPr lang="en-IN" altLang="zh-CN" dirty="0">
                <a:solidFill>
                  <a:srgbClr val="FF0000"/>
                </a:solidFill>
              </a:rPr>
              <a:t>Writes are not in-place, and (eventually) require a more expensive erase</a:t>
            </a:r>
          </a:p>
          <a:p>
            <a:r>
              <a:rPr lang="en-IN" altLang="zh-CN" dirty="0"/>
              <a:t>Optimum page size therefore much smaller</a:t>
            </a:r>
          </a:p>
          <a:p>
            <a:r>
              <a:rPr lang="en-IN" altLang="zh-CN" dirty="0"/>
              <a:t>Bulk-loading still useful since it minimizes page erases</a:t>
            </a:r>
          </a:p>
          <a:p>
            <a:r>
              <a:rPr lang="en-IN" altLang="zh-CN" dirty="0"/>
              <a:t>Write-optimized tree structures (discussed later) have been adapted to minimize page writes for flash-optimized search trees</a:t>
            </a:r>
          </a:p>
          <a:p>
            <a:endParaRPr lang="zh-CN" altLang="en-US" dirty="0"/>
          </a:p>
        </p:txBody>
      </p:sp>
      <p:sp>
        <p:nvSpPr>
          <p:cNvPr id="4" name="日期占位符 3">
            <a:extLst>
              <a:ext uri="{FF2B5EF4-FFF2-40B4-BE49-F238E27FC236}">
                <a16:creationId xmlns:a16="http://schemas.microsoft.com/office/drawing/2014/main" id="{1D6DDF1B-CF56-462A-999D-876379E39BAD}"/>
              </a:ext>
            </a:extLst>
          </p:cNvPr>
          <p:cNvSpPr>
            <a:spLocks noGrp="1"/>
          </p:cNvSpPr>
          <p:nvPr>
            <p:ph type="dt" sz="half" idx="10"/>
          </p:nvPr>
        </p:nvSpPr>
        <p:spPr/>
        <p:txBody>
          <a:bodyPr/>
          <a:lstStyle/>
          <a:p>
            <a:fld id="{7C533575-5186-4CA1-89CB-DDEB12CB4C83}"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D8F7B79-F407-4EC4-AA20-82CC803D801E}"/>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Tree>
    <p:extLst>
      <p:ext uri="{BB962C8B-B14F-4D97-AF65-F5344CB8AC3E}">
        <p14:creationId xmlns:p14="http://schemas.microsoft.com/office/powerpoint/2010/main" val="1038431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260F3-DD46-47B9-AD73-82340EF4350E}"/>
              </a:ext>
            </a:extLst>
          </p:cNvPr>
          <p:cNvSpPr>
            <a:spLocks noGrp="1"/>
          </p:cNvSpPr>
          <p:nvPr>
            <p:ph type="title"/>
          </p:nvPr>
        </p:nvSpPr>
        <p:spPr/>
        <p:txBody>
          <a:bodyPr/>
          <a:lstStyle/>
          <a:p>
            <a:r>
              <a:rPr lang="en-IN" altLang="zh-CN" dirty="0"/>
              <a:t>Indexing in Main Memory</a:t>
            </a:r>
            <a:endParaRPr lang="zh-CN" altLang="en-US" dirty="0"/>
          </a:p>
        </p:txBody>
      </p:sp>
      <p:sp>
        <p:nvSpPr>
          <p:cNvPr id="3" name="内容占位符 2">
            <a:extLst>
              <a:ext uri="{FF2B5EF4-FFF2-40B4-BE49-F238E27FC236}">
                <a16:creationId xmlns:a16="http://schemas.microsoft.com/office/drawing/2014/main" id="{0E8B5014-E281-453E-AF0D-97FA47AE0877}"/>
              </a:ext>
            </a:extLst>
          </p:cNvPr>
          <p:cNvSpPr>
            <a:spLocks noGrp="1"/>
          </p:cNvSpPr>
          <p:nvPr>
            <p:ph idx="1"/>
          </p:nvPr>
        </p:nvSpPr>
        <p:spPr/>
        <p:txBody>
          <a:bodyPr/>
          <a:lstStyle/>
          <a:p>
            <a:r>
              <a:rPr lang="en-IN" altLang="zh-CN" dirty="0"/>
              <a:t>Random access in memory </a:t>
            </a:r>
          </a:p>
          <a:p>
            <a:pPr lvl="1"/>
            <a:r>
              <a:rPr lang="en-IN" altLang="zh-CN" dirty="0"/>
              <a:t>Much cheaper than on disk/flash</a:t>
            </a:r>
          </a:p>
          <a:p>
            <a:pPr lvl="1"/>
            <a:r>
              <a:rPr lang="en-IN" altLang="zh-CN" dirty="0">
                <a:solidFill>
                  <a:srgbClr val="FF0000"/>
                </a:solidFill>
              </a:rPr>
              <a:t>But still expensive compared to cache read</a:t>
            </a:r>
          </a:p>
          <a:p>
            <a:pPr lvl="1"/>
            <a:r>
              <a:rPr lang="en-IN" altLang="zh-CN" dirty="0">
                <a:solidFill>
                  <a:srgbClr val="FF0000"/>
                </a:solidFill>
              </a:rPr>
              <a:t>Data structures that make best use of cache preferable</a:t>
            </a:r>
          </a:p>
          <a:p>
            <a:pPr lvl="1"/>
            <a:r>
              <a:rPr lang="en-IN" altLang="zh-CN" dirty="0"/>
              <a:t>Binary search for a key value within a large B</a:t>
            </a:r>
            <a:r>
              <a:rPr lang="en-IN" altLang="zh-CN" sz="2000" baseline="30000" dirty="0"/>
              <a:t>+</a:t>
            </a:r>
            <a:r>
              <a:rPr lang="en-IN" altLang="zh-CN" dirty="0"/>
              <a:t>-tree node results in many cache misses</a:t>
            </a:r>
          </a:p>
          <a:p>
            <a:r>
              <a:rPr lang="en-IN" altLang="zh-CN" dirty="0">
                <a:solidFill>
                  <a:srgbClr val="FF0000"/>
                </a:solidFill>
              </a:rPr>
              <a:t>B</a:t>
            </a:r>
            <a:r>
              <a:rPr lang="en-IN" altLang="zh-CN" sz="2000" baseline="30000" dirty="0">
                <a:solidFill>
                  <a:srgbClr val="FF0000"/>
                </a:solidFill>
              </a:rPr>
              <a:t>+</a:t>
            </a:r>
            <a:r>
              <a:rPr lang="en-IN" altLang="zh-CN" dirty="0">
                <a:solidFill>
                  <a:srgbClr val="FF0000"/>
                </a:solidFill>
              </a:rPr>
              <a:t>- trees with small nodes that fit in cache line are preferable to reduce cache misses</a:t>
            </a:r>
          </a:p>
          <a:p>
            <a:r>
              <a:rPr lang="en-IN" altLang="zh-CN" dirty="0"/>
              <a:t>Key idea:  use large node size to optimize disk access, but structure data within a node using a tree with small node size, instead of using an array</a:t>
            </a:r>
            <a:endParaRPr lang="zh-CN" altLang="en-US" dirty="0"/>
          </a:p>
        </p:txBody>
      </p:sp>
      <p:sp>
        <p:nvSpPr>
          <p:cNvPr id="4" name="日期占位符 3">
            <a:extLst>
              <a:ext uri="{FF2B5EF4-FFF2-40B4-BE49-F238E27FC236}">
                <a16:creationId xmlns:a16="http://schemas.microsoft.com/office/drawing/2014/main" id="{29FC3F31-EC42-4667-99AB-CBE59B529DD6}"/>
              </a:ext>
            </a:extLst>
          </p:cNvPr>
          <p:cNvSpPr>
            <a:spLocks noGrp="1"/>
          </p:cNvSpPr>
          <p:nvPr>
            <p:ph type="dt" sz="half" idx="10"/>
          </p:nvPr>
        </p:nvSpPr>
        <p:spPr/>
        <p:txBody>
          <a:bodyPr/>
          <a:lstStyle/>
          <a:p>
            <a:fld id="{EE998D12-B501-48C2-82F9-3B148263DABB}"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4BCC9741-8233-475A-ABAF-109549D79B6B}"/>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Tree>
    <p:extLst>
      <p:ext uri="{BB962C8B-B14F-4D97-AF65-F5344CB8AC3E}">
        <p14:creationId xmlns:p14="http://schemas.microsoft.com/office/powerpoint/2010/main" val="158944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DF749-6390-4016-A65B-A463E97E4CAE}"/>
              </a:ext>
            </a:extLst>
          </p:cNvPr>
          <p:cNvSpPr>
            <a:spLocks noGrp="1"/>
          </p:cNvSpPr>
          <p:nvPr>
            <p:ph type="title"/>
          </p:nvPr>
        </p:nvSpPr>
        <p:spPr/>
        <p:txBody>
          <a:bodyPr/>
          <a:lstStyle/>
          <a:p>
            <a:r>
              <a:rPr lang="en-US" altLang="zh-CN" sz="2800" dirty="0"/>
              <a:t>§14.5 Hash Indices</a:t>
            </a:r>
            <a:endParaRPr lang="zh-CN" altLang="en-US" dirty="0"/>
          </a:p>
        </p:txBody>
      </p:sp>
      <p:sp>
        <p:nvSpPr>
          <p:cNvPr id="3" name="内容占位符 2">
            <a:extLst>
              <a:ext uri="{FF2B5EF4-FFF2-40B4-BE49-F238E27FC236}">
                <a16:creationId xmlns:a16="http://schemas.microsoft.com/office/drawing/2014/main" id="{0F6C408E-5024-40C3-BDBE-410A725EAF8F}"/>
              </a:ext>
            </a:extLst>
          </p:cNvPr>
          <p:cNvSpPr>
            <a:spLocks noGrp="1"/>
          </p:cNvSpPr>
          <p:nvPr>
            <p:ph idx="1"/>
          </p:nvPr>
        </p:nvSpPr>
        <p:spPr/>
        <p:txBody>
          <a:bodyPr>
            <a:normAutofit/>
          </a:bodyPr>
          <a:lstStyle/>
          <a:p>
            <a:pPr eaLnBrk="1" hangingPunct="1">
              <a:lnSpc>
                <a:spcPct val="90000"/>
              </a:lnSpc>
            </a:pPr>
            <a:r>
              <a:rPr lang="en-US" altLang="zh-CN" dirty="0"/>
              <a:t>The file records are stored in a set of </a:t>
            </a:r>
            <a:r>
              <a:rPr lang="en-US" altLang="zh-CN" i="1" dirty="0">
                <a:solidFill>
                  <a:srgbClr val="FF0000"/>
                </a:solidFill>
              </a:rPr>
              <a:t>buckets</a:t>
            </a:r>
          </a:p>
          <a:p>
            <a:pPr lvl="1" eaLnBrk="1" hangingPunct="1">
              <a:lnSpc>
                <a:spcPct val="90000"/>
              </a:lnSpc>
            </a:pPr>
            <a:r>
              <a:rPr lang="en-US" altLang="zh-CN" dirty="0"/>
              <a:t> a </a:t>
            </a:r>
            <a:r>
              <a:rPr lang="en-US" altLang="zh-CN" b="1" dirty="0">
                <a:solidFill>
                  <a:schemeClr val="tx2"/>
                </a:solidFill>
              </a:rPr>
              <a:t>bucket</a:t>
            </a:r>
            <a:r>
              <a:rPr lang="en-US" altLang="zh-CN" dirty="0"/>
              <a:t> is a unit of storage containing one or more records (a bucket is typically a disk block)</a:t>
            </a:r>
          </a:p>
          <a:p>
            <a:pPr lvl="1">
              <a:lnSpc>
                <a:spcPct val="90000"/>
              </a:lnSpc>
            </a:pPr>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zh-CN" b="1" dirty="0"/>
          </a:p>
          <a:p>
            <a:pPr eaLnBrk="1" hangingPunct="1">
              <a:lnSpc>
                <a:spcPct val="90000"/>
              </a:lnSpc>
            </a:pPr>
            <a:r>
              <a:rPr lang="en-US" altLang="zh-CN" b="1" dirty="0"/>
              <a:t>Hash function</a:t>
            </a:r>
            <a:r>
              <a:rPr lang="en-US" altLang="zh-CN" dirty="0"/>
              <a:t> </a:t>
            </a:r>
            <a:r>
              <a:rPr lang="en-US" altLang="zh-CN" i="1" dirty="0"/>
              <a:t>h</a:t>
            </a:r>
            <a:endParaRPr lang="en-US" altLang="zh-CN" dirty="0"/>
          </a:p>
          <a:p>
            <a:pPr lvl="1" eaLnBrk="1" hangingPunct="1">
              <a:lnSpc>
                <a:spcPct val="90000"/>
              </a:lnSpc>
            </a:pPr>
            <a:r>
              <a:rPr lang="en-US" altLang="zh-CN" dirty="0"/>
              <a:t>a function from the set of all search-key values </a:t>
            </a:r>
            <a:r>
              <a:rPr lang="en-US" altLang="zh-CN" i="1" dirty="0"/>
              <a:t>K</a:t>
            </a:r>
            <a:r>
              <a:rPr lang="en-US" altLang="zh-CN" dirty="0"/>
              <a:t> in a file to the set of all bucket addresses, i.e. the set of the addresses of file records</a:t>
            </a:r>
          </a:p>
          <a:p>
            <a:pPr>
              <a:lnSpc>
                <a:spcPct val="90000"/>
              </a:lnSpc>
            </a:pPr>
            <a:r>
              <a:rPr lang="en-US" altLang="en-US" dirty="0"/>
              <a:t>Entries with different search-key values may be mapped to the same bucket; thus entire bucket has to be searched sequentially to locate an entry. </a:t>
            </a:r>
          </a:p>
          <a:p>
            <a:pPr>
              <a:lnSpc>
                <a:spcPct val="90000"/>
              </a:lnSpc>
            </a:pPr>
            <a:r>
              <a:rPr lang="en-US" altLang="en-US" dirty="0"/>
              <a:t>In a </a:t>
            </a:r>
            <a:r>
              <a:rPr lang="en-US" altLang="en-US" b="1" dirty="0">
                <a:solidFill>
                  <a:srgbClr val="002060"/>
                </a:solidFill>
              </a:rPr>
              <a:t>hash index</a:t>
            </a:r>
            <a:r>
              <a:rPr lang="en-US" altLang="en-US" dirty="0"/>
              <a:t>, buckets store entries with pointers to records</a:t>
            </a:r>
          </a:p>
          <a:p>
            <a:pPr eaLnBrk="1" hangingPunct="1">
              <a:lnSpc>
                <a:spcPct val="90000"/>
              </a:lnSpc>
            </a:pPr>
            <a:r>
              <a:rPr lang="en-US" altLang="zh-CN" b="1" dirty="0"/>
              <a:t>In a hash file organization</a:t>
            </a:r>
          </a:p>
          <a:p>
            <a:pPr lvl="1" eaLnBrk="1" hangingPunct="1">
              <a:lnSpc>
                <a:spcPct val="90000"/>
              </a:lnSpc>
            </a:pPr>
            <a:r>
              <a:rPr lang="en-US" altLang="zh-CN" dirty="0"/>
              <a:t> </a:t>
            </a:r>
            <a:r>
              <a:rPr lang="en-US" altLang="en-US" dirty="0">
                <a:solidFill>
                  <a:schemeClr val="tx1">
                    <a:lumMod val="95000"/>
                    <a:lumOff val="5000"/>
                  </a:schemeClr>
                </a:solidFill>
              </a:rPr>
              <a:t>buckets store records,</a:t>
            </a:r>
            <a:r>
              <a:rPr lang="zh-CN" altLang="en-US" dirty="0">
                <a:solidFill>
                  <a:schemeClr val="tx1">
                    <a:lumMod val="95000"/>
                    <a:lumOff val="5000"/>
                  </a:schemeClr>
                </a:solidFill>
              </a:rPr>
              <a:t> </a:t>
            </a:r>
            <a:r>
              <a:rPr lang="en-US" altLang="zh-CN" dirty="0"/>
              <a:t>obtaining the bucket of a record directly from its search-key value using a </a:t>
            </a:r>
            <a:r>
              <a:rPr lang="en-US" altLang="zh-CN" b="1" dirty="0">
                <a:solidFill>
                  <a:schemeClr val="tx2"/>
                </a:solidFill>
              </a:rPr>
              <a:t>hash</a:t>
            </a:r>
            <a:r>
              <a:rPr lang="en-US" altLang="zh-CN" dirty="0">
                <a:solidFill>
                  <a:schemeClr val="tx2"/>
                </a:solidFill>
              </a:rPr>
              <a:t> </a:t>
            </a:r>
            <a:r>
              <a:rPr lang="en-US" altLang="zh-CN" b="1" dirty="0">
                <a:solidFill>
                  <a:schemeClr val="tx2"/>
                </a:solidFill>
              </a:rPr>
              <a:t>function</a:t>
            </a:r>
          </a:p>
          <a:p>
            <a:pPr lvl="1" eaLnBrk="1" hangingPunct="1">
              <a:lnSpc>
                <a:spcPct val="90000"/>
              </a:lnSpc>
            </a:pPr>
            <a:endParaRPr lang="en-US" altLang="zh-CN" b="1" dirty="0">
              <a:solidFill>
                <a:schemeClr val="tx2"/>
              </a:solidFill>
            </a:endParaRPr>
          </a:p>
          <a:p>
            <a:pPr lvl="1" eaLnBrk="1" hangingPunct="1">
              <a:lnSpc>
                <a:spcPct val="90000"/>
              </a:lnSpc>
            </a:pPr>
            <a:endParaRPr lang="en-US" altLang="zh-CN" b="1" dirty="0">
              <a:solidFill>
                <a:schemeClr val="tx2"/>
              </a:solidFill>
            </a:endParaRPr>
          </a:p>
          <a:p>
            <a:endParaRPr lang="zh-CN" altLang="en-US" dirty="0"/>
          </a:p>
        </p:txBody>
      </p:sp>
      <p:sp>
        <p:nvSpPr>
          <p:cNvPr id="4" name="日期占位符 3">
            <a:extLst>
              <a:ext uri="{FF2B5EF4-FFF2-40B4-BE49-F238E27FC236}">
                <a16:creationId xmlns:a16="http://schemas.microsoft.com/office/drawing/2014/main" id="{A991A41C-3B5F-4A25-9067-7B24E22564C2}"/>
              </a:ext>
            </a:extLst>
          </p:cNvPr>
          <p:cNvSpPr>
            <a:spLocks noGrp="1"/>
          </p:cNvSpPr>
          <p:nvPr>
            <p:ph type="dt" sz="half" idx="10"/>
          </p:nvPr>
        </p:nvSpPr>
        <p:spPr/>
        <p:txBody>
          <a:bodyPr/>
          <a:lstStyle/>
          <a:p>
            <a:fld id="{773CAEB8-B6B7-4F72-81DD-A0EE1658CA9E}"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148C6581-BE04-4C76-A722-0E4E49649EE6}"/>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sp>
        <p:nvSpPr>
          <p:cNvPr id="6" name="AutoShape 5">
            <a:hlinkClick r:id="rId2" action="ppaction://hlinksldjump" highlightClick="1"/>
            <a:extLst>
              <a:ext uri="{FF2B5EF4-FFF2-40B4-BE49-F238E27FC236}">
                <a16:creationId xmlns:a16="http://schemas.microsoft.com/office/drawing/2014/main" id="{7ADC715D-82B5-4F47-B219-830314E7CBC0}"/>
              </a:ext>
            </a:extLst>
          </p:cNvPr>
          <p:cNvSpPr>
            <a:spLocks noChangeArrowheads="1"/>
          </p:cNvSpPr>
          <p:nvPr/>
        </p:nvSpPr>
        <p:spPr bwMode="auto">
          <a:xfrm>
            <a:off x="2605932" y="2447403"/>
            <a:ext cx="288925" cy="144463"/>
          </a:xfrm>
          <a:prstGeom prst="actionButtonForwardNex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8442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AAED7-87A9-4DEF-95E9-9C9C9DE19A85}"/>
              </a:ext>
            </a:extLst>
          </p:cNvPr>
          <p:cNvSpPr>
            <a:spLocks noGrp="1"/>
          </p:cNvSpPr>
          <p:nvPr>
            <p:ph type="title"/>
          </p:nvPr>
        </p:nvSpPr>
        <p:spPr/>
        <p:txBody>
          <a:bodyPr/>
          <a:lstStyle/>
          <a:p>
            <a:r>
              <a:rPr lang="en-US" altLang="zh-CN" sz="2800" dirty="0"/>
              <a:t>Hash Indices</a:t>
            </a:r>
            <a:endParaRPr lang="zh-CN" altLang="en-US" dirty="0"/>
          </a:p>
        </p:txBody>
      </p:sp>
      <p:sp>
        <p:nvSpPr>
          <p:cNvPr id="3" name="内容占位符 2">
            <a:extLst>
              <a:ext uri="{FF2B5EF4-FFF2-40B4-BE49-F238E27FC236}">
                <a16:creationId xmlns:a16="http://schemas.microsoft.com/office/drawing/2014/main" id="{2AEBAEE2-1FEB-44B0-A908-85C46B057BB2}"/>
              </a:ext>
            </a:extLst>
          </p:cNvPr>
          <p:cNvSpPr>
            <a:spLocks noGrp="1"/>
          </p:cNvSpPr>
          <p:nvPr>
            <p:ph idx="1"/>
          </p:nvPr>
        </p:nvSpPr>
        <p:spPr/>
        <p:txBody>
          <a:bodyPr/>
          <a:lstStyle/>
          <a:p>
            <a:pPr eaLnBrk="1" hangingPunct="1"/>
            <a:r>
              <a:rPr lang="en-US" altLang="zh-CN" dirty="0"/>
              <a:t>Static hashing</a:t>
            </a:r>
          </a:p>
          <a:p>
            <a:pPr lvl="1" eaLnBrk="1" hangingPunct="1"/>
            <a:r>
              <a:rPr lang="en-US" altLang="zh-CN" dirty="0"/>
              <a:t> hash function </a:t>
            </a:r>
            <a:r>
              <a:rPr lang="en-US" altLang="zh-CN" i="1" dirty="0"/>
              <a:t>h</a:t>
            </a:r>
            <a:r>
              <a:rPr lang="en-US" altLang="zh-CN" dirty="0"/>
              <a:t> cannot be modified, while being used</a:t>
            </a:r>
          </a:p>
          <a:p>
            <a:pPr eaLnBrk="1" hangingPunct="1"/>
            <a:endParaRPr lang="en-US" altLang="zh-CN" dirty="0"/>
          </a:p>
          <a:p>
            <a:pPr eaLnBrk="1" hangingPunct="1"/>
            <a:r>
              <a:rPr lang="en-US" altLang="zh-CN" dirty="0"/>
              <a:t>Dynamic hashing</a:t>
            </a:r>
          </a:p>
          <a:p>
            <a:pPr lvl="1" eaLnBrk="1" hangingPunct="1"/>
            <a:r>
              <a:rPr lang="en-US" altLang="zh-CN" dirty="0"/>
              <a:t> hash function </a:t>
            </a:r>
            <a:r>
              <a:rPr lang="en-US" altLang="zh-CN" i="1" dirty="0"/>
              <a:t>h</a:t>
            </a:r>
            <a:r>
              <a:rPr lang="en-US" altLang="zh-CN" dirty="0"/>
              <a:t> to be modified dynamically</a:t>
            </a:r>
          </a:p>
          <a:p>
            <a:endParaRPr lang="zh-CN" altLang="en-US" dirty="0"/>
          </a:p>
        </p:txBody>
      </p:sp>
      <p:sp>
        <p:nvSpPr>
          <p:cNvPr id="4" name="日期占位符 3">
            <a:extLst>
              <a:ext uri="{FF2B5EF4-FFF2-40B4-BE49-F238E27FC236}">
                <a16:creationId xmlns:a16="http://schemas.microsoft.com/office/drawing/2014/main" id="{6E18EEB6-A5D3-4E41-840A-B2826226B6F1}"/>
              </a:ext>
            </a:extLst>
          </p:cNvPr>
          <p:cNvSpPr>
            <a:spLocks noGrp="1"/>
          </p:cNvSpPr>
          <p:nvPr>
            <p:ph type="dt" sz="half" idx="10"/>
          </p:nvPr>
        </p:nvSpPr>
        <p:spPr/>
        <p:txBody>
          <a:bodyPr/>
          <a:lstStyle/>
          <a:p>
            <a:fld id="{90805348-C29D-4F6D-887F-6C78021CF175}"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26703F59-E361-488F-ABEE-32E4BA2B469F}"/>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spTree>
    <p:extLst>
      <p:ext uri="{BB962C8B-B14F-4D97-AF65-F5344CB8AC3E}">
        <p14:creationId xmlns:p14="http://schemas.microsoft.com/office/powerpoint/2010/main" val="1453260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9209D74-87B0-413B-8084-4D687A1EDF02}"/>
              </a:ext>
            </a:extLst>
          </p:cNvPr>
          <p:cNvSpPr>
            <a:spLocks noGrp="1"/>
          </p:cNvSpPr>
          <p:nvPr>
            <p:ph type="sldNum" sz="quarter" idx="12"/>
          </p:nvPr>
        </p:nvSpPr>
        <p:spPr/>
        <p:txBody>
          <a:bodyPr/>
          <a:lstStyle/>
          <a:p>
            <a:fld id="{47C4BD23-150C-4A56-8E66-9482A3FB2E80}" type="slidenum">
              <a:rPr lang="zh-CN" altLang="en-US" smtClean="0"/>
              <a:t>55</a:t>
            </a:fld>
            <a:endParaRPr lang="zh-CN" altLang="en-US"/>
          </a:p>
        </p:txBody>
      </p:sp>
      <p:sp>
        <p:nvSpPr>
          <p:cNvPr id="4" name="日期占位符 3">
            <a:extLst>
              <a:ext uri="{FF2B5EF4-FFF2-40B4-BE49-F238E27FC236}">
                <a16:creationId xmlns:a16="http://schemas.microsoft.com/office/drawing/2014/main" id="{BBB4772A-FD02-4C76-9503-52AD33295B9A}"/>
              </a:ext>
            </a:extLst>
          </p:cNvPr>
          <p:cNvSpPr>
            <a:spLocks noGrp="1"/>
          </p:cNvSpPr>
          <p:nvPr>
            <p:ph type="dt" sz="half" idx="10"/>
          </p:nvPr>
        </p:nvSpPr>
        <p:spPr/>
        <p:txBody>
          <a:bodyPr/>
          <a:lstStyle/>
          <a:p>
            <a:fld id="{4DF79B28-3F08-4FD5-A47F-8C9E92660D30}" type="datetime1">
              <a:rPr lang="zh-CN" altLang="en-US" smtClean="0"/>
              <a:t>2021/12/1</a:t>
            </a:fld>
            <a:endParaRPr lang="zh-CN" altLang="en-US" dirty="0"/>
          </a:p>
        </p:txBody>
      </p:sp>
      <p:pic>
        <p:nvPicPr>
          <p:cNvPr id="5" name="Picture 5">
            <a:extLst>
              <a:ext uri="{FF2B5EF4-FFF2-40B4-BE49-F238E27FC236}">
                <a16:creationId xmlns:a16="http://schemas.microsoft.com/office/drawing/2014/main" id="{BEFC4C92-4BAC-4867-B163-21567D29C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154" y="912069"/>
            <a:ext cx="5929312"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9CB817D-AF6B-415B-88D9-691D74E0702E}"/>
              </a:ext>
            </a:extLst>
          </p:cNvPr>
          <p:cNvSpPr txBox="1">
            <a:spLocks noChangeArrowheads="1"/>
          </p:cNvSpPr>
          <p:nvPr/>
        </p:nvSpPr>
        <p:spPr>
          <a:xfrm>
            <a:off x="2612605" y="309443"/>
            <a:ext cx="3875006" cy="527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mn-lt"/>
              </a:rPr>
              <a:t>Example of Hash Index</a:t>
            </a:r>
          </a:p>
        </p:txBody>
      </p:sp>
      <p:sp>
        <p:nvSpPr>
          <p:cNvPr id="7" name="Text Box 4">
            <a:extLst>
              <a:ext uri="{FF2B5EF4-FFF2-40B4-BE49-F238E27FC236}">
                <a16:creationId xmlns:a16="http://schemas.microsoft.com/office/drawing/2014/main" id="{1B8C5CB0-4E55-4BA7-93B9-63B957319D66}"/>
              </a:ext>
            </a:extLst>
          </p:cNvPr>
          <p:cNvSpPr txBox="1">
            <a:spLocks noChangeArrowheads="1"/>
          </p:cNvSpPr>
          <p:nvPr/>
        </p:nvSpPr>
        <p:spPr bwMode="auto">
          <a:xfrm>
            <a:off x="5617741" y="5717432"/>
            <a:ext cx="4375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en-US" sz="2000">
                <a:latin typeface="+mn-lt"/>
                <a:ea typeface="ＭＳ Ｐゴシック" pitchFamily="34" charset="-128"/>
              </a:rPr>
              <a:t>hash index on </a:t>
            </a:r>
            <a:r>
              <a:rPr lang="en-US" altLang="en-US" sz="2000" i="1">
                <a:latin typeface="+mn-lt"/>
                <a:ea typeface="ＭＳ Ｐゴシック" pitchFamily="34" charset="-128"/>
              </a:rPr>
              <a:t>instructor, </a:t>
            </a:r>
            <a:r>
              <a:rPr lang="en-US" altLang="en-US" sz="2000">
                <a:latin typeface="+mn-lt"/>
                <a:ea typeface="ＭＳ Ｐゴシック" pitchFamily="34" charset="-128"/>
              </a:rPr>
              <a:t> on attribute </a:t>
            </a:r>
            <a:r>
              <a:rPr lang="en-US" altLang="en-US" sz="2000" i="1">
                <a:latin typeface="+mn-lt"/>
                <a:ea typeface="ＭＳ Ｐゴシック" pitchFamily="34" charset="-128"/>
              </a:rPr>
              <a:t>ID</a:t>
            </a:r>
            <a:endParaRPr lang="en-US" altLang="en-US" sz="2000">
              <a:latin typeface="+mn-lt"/>
              <a:ea typeface="ＭＳ Ｐゴシック" pitchFamily="34" charset="-128"/>
            </a:endParaRPr>
          </a:p>
        </p:txBody>
      </p:sp>
      <p:sp>
        <p:nvSpPr>
          <p:cNvPr id="8" name="Text Box 6">
            <a:extLst>
              <a:ext uri="{FF2B5EF4-FFF2-40B4-BE49-F238E27FC236}">
                <a16:creationId xmlns:a16="http://schemas.microsoft.com/office/drawing/2014/main" id="{23BF0362-6F9A-4896-970D-1A9715383074}"/>
              </a:ext>
            </a:extLst>
          </p:cNvPr>
          <p:cNvSpPr txBox="1">
            <a:spLocks noChangeArrowheads="1"/>
          </p:cNvSpPr>
          <p:nvPr/>
        </p:nvSpPr>
        <p:spPr bwMode="auto">
          <a:xfrm>
            <a:off x="1345779" y="3156794"/>
            <a:ext cx="1174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a:latin typeface="+mn-lt"/>
              </a:rPr>
              <a:t>search-key</a:t>
            </a:r>
          </a:p>
        </p:txBody>
      </p:sp>
      <p:sp>
        <p:nvSpPr>
          <p:cNvPr id="9" name="Rectangle 7">
            <a:extLst>
              <a:ext uri="{FF2B5EF4-FFF2-40B4-BE49-F238E27FC236}">
                <a16:creationId xmlns:a16="http://schemas.microsoft.com/office/drawing/2014/main" id="{3FAF1C5F-2B11-416A-B63E-22279193D19C}"/>
              </a:ext>
            </a:extLst>
          </p:cNvPr>
          <p:cNvSpPr>
            <a:spLocks noChangeArrowheads="1"/>
          </p:cNvSpPr>
          <p:nvPr/>
        </p:nvSpPr>
        <p:spPr bwMode="auto">
          <a:xfrm>
            <a:off x="1876004" y="3523507"/>
            <a:ext cx="647700" cy="503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i="1"/>
              <a:t>h</a:t>
            </a:r>
          </a:p>
        </p:txBody>
      </p:sp>
      <p:sp>
        <p:nvSpPr>
          <p:cNvPr id="10" name="Line 9">
            <a:extLst>
              <a:ext uri="{FF2B5EF4-FFF2-40B4-BE49-F238E27FC236}">
                <a16:creationId xmlns:a16="http://schemas.microsoft.com/office/drawing/2014/main" id="{43A0646E-1BC2-46F5-9B0C-D8BE0E5368A4}"/>
              </a:ext>
            </a:extLst>
          </p:cNvPr>
          <p:cNvSpPr>
            <a:spLocks noChangeShapeType="1"/>
          </p:cNvSpPr>
          <p:nvPr/>
        </p:nvSpPr>
        <p:spPr bwMode="auto">
          <a:xfrm>
            <a:off x="1442616" y="3810844"/>
            <a:ext cx="4333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0">
            <a:extLst>
              <a:ext uri="{FF2B5EF4-FFF2-40B4-BE49-F238E27FC236}">
                <a16:creationId xmlns:a16="http://schemas.microsoft.com/office/drawing/2014/main" id="{E99C2443-93F4-47BC-AD5F-24F312F0A276}"/>
              </a:ext>
            </a:extLst>
          </p:cNvPr>
          <p:cNvSpPr>
            <a:spLocks noChangeShapeType="1"/>
          </p:cNvSpPr>
          <p:nvPr/>
        </p:nvSpPr>
        <p:spPr bwMode="auto">
          <a:xfrm>
            <a:off x="2523704" y="3810844"/>
            <a:ext cx="431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AutoShape 11">
            <a:extLst>
              <a:ext uri="{FF2B5EF4-FFF2-40B4-BE49-F238E27FC236}">
                <a16:creationId xmlns:a16="http://schemas.microsoft.com/office/drawing/2014/main" id="{708BB970-0D47-40E3-A84F-A436F28D63B9}"/>
              </a:ext>
            </a:extLst>
          </p:cNvPr>
          <p:cNvSpPr>
            <a:spLocks/>
          </p:cNvSpPr>
          <p:nvPr/>
        </p:nvSpPr>
        <p:spPr bwMode="auto">
          <a:xfrm>
            <a:off x="3099966" y="1291482"/>
            <a:ext cx="215900" cy="5111750"/>
          </a:xfrm>
          <a:prstGeom prst="leftBrace">
            <a:avLst>
              <a:gd name="adj1" fmla="val 197304"/>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42053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ADDE83-542A-4ABF-889C-D38707FC80D5}"/>
              </a:ext>
            </a:extLst>
          </p:cNvPr>
          <p:cNvSpPr>
            <a:spLocks noGrp="1"/>
          </p:cNvSpPr>
          <p:nvPr>
            <p:ph type="title"/>
          </p:nvPr>
        </p:nvSpPr>
        <p:spPr/>
        <p:txBody>
          <a:bodyPr/>
          <a:lstStyle/>
          <a:p>
            <a:r>
              <a:rPr lang="en-US" altLang="en-US" dirty="0"/>
              <a:t>Example of Hash File Organization</a:t>
            </a:r>
            <a:endParaRPr lang="zh-CN" altLang="en-US" dirty="0"/>
          </a:p>
        </p:txBody>
      </p:sp>
      <p:sp>
        <p:nvSpPr>
          <p:cNvPr id="3" name="内容占位符 2">
            <a:extLst>
              <a:ext uri="{FF2B5EF4-FFF2-40B4-BE49-F238E27FC236}">
                <a16:creationId xmlns:a16="http://schemas.microsoft.com/office/drawing/2014/main" id="{9670C881-F457-479B-A23B-0CEFC68C550C}"/>
              </a:ext>
            </a:extLst>
          </p:cNvPr>
          <p:cNvSpPr>
            <a:spLocks noGrp="1"/>
          </p:cNvSpPr>
          <p:nvPr>
            <p:ph idx="1"/>
          </p:nvPr>
        </p:nvSpPr>
        <p:spPr/>
        <p:txBody>
          <a:bodyPr/>
          <a:lstStyle/>
          <a:p>
            <a:r>
              <a:rPr kumimoji="0" lang="en-US" altLang="en-US" sz="2400" dirty="0"/>
              <a:t>Hash file organization of </a:t>
            </a:r>
            <a:r>
              <a:rPr kumimoji="0" lang="en-US" altLang="en-US" sz="2400" i="1" dirty="0"/>
              <a:t>instructor</a:t>
            </a:r>
            <a:r>
              <a:rPr kumimoji="0" lang="en-US" altLang="en-US" sz="2400" dirty="0"/>
              <a:t> file, using </a:t>
            </a:r>
            <a:r>
              <a:rPr kumimoji="0" lang="en-US" altLang="en-US" sz="2400" i="1" dirty="0" err="1"/>
              <a:t>dept_name</a:t>
            </a:r>
            <a:r>
              <a:rPr kumimoji="0" lang="en-US" altLang="en-US" sz="2400" i="1" dirty="0"/>
              <a:t> </a:t>
            </a:r>
            <a:r>
              <a:rPr kumimoji="0" lang="en-US" altLang="en-US" sz="2400" dirty="0"/>
              <a:t>as key</a:t>
            </a:r>
            <a:br>
              <a:rPr kumimoji="0" lang="en-US" altLang="en-US" sz="2400" dirty="0"/>
            </a:br>
            <a:r>
              <a:rPr kumimoji="0" lang="en-US" altLang="en-US" sz="2400" dirty="0"/>
              <a:t> (See figure in next slide.)</a:t>
            </a:r>
          </a:p>
          <a:p>
            <a:pPr lvl="1"/>
            <a:r>
              <a:rPr lang="en-US" altLang="en-US" dirty="0"/>
              <a:t>There are 10 buckets,</a:t>
            </a:r>
          </a:p>
          <a:p>
            <a:pPr lvl="1"/>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err="1"/>
              <a:t>i</a:t>
            </a:r>
            <a:r>
              <a:rPr lang="en-US" altLang="en-US" i="1" dirty="0"/>
              <a:t>.</a:t>
            </a:r>
            <a:endParaRPr lang="en-US" altLang="en-US" dirty="0"/>
          </a:p>
          <a:p>
            <a:pPr lvl="1"/>
            <a:r>
              <a:rPr lang="en-US" altLang="en-US" dirty="0"/>
              <a:t>The hash function returns the sum of the binary representations of the characters modulo 10</a:t>
            </a:r>
          </a:p>
          <a:p>
            <a:pPr lvl="2"/>
            <a:r>
              <a:rPr lang="en-US" altLang="en-US" dirty="0"/>
              <a:t>E.g. h(Music) = 1        h(History) = 2   </a:t>
            </a:r>
            <a:br>
              <a:rPr lang="en-US" altLang="en-US" dirty="0"/>
            </a:br>
            <a:r>
              <a:rPr lang="en-US" altLang="en-US" dirty="0"/>
              <a:t>        h(Physics) =  3   h(Elec. Eng.) = 3</a:t>
            </a:r>
          </a:p>
          <a:p>
            <a:endParaRPr lang="zh-CN" altLang="en-US" dirty="0"/>
          </a:p>
        </p:txBody>
      </p:sp>
      <p:sp>
        <p:nvSpPr>
          <p:cNvPr id="4" name="日期占位符 3">
            <a:extLst>
              <a:ext uri="{FF2B5EF4-FFF2-40B4-BE49-F238E27FC236}">
                <a16:creationId xmlns:a16="http://schemas.microsoft.com/office/drawing/2014/main" id="{ADD5026A-7AAB-42E2-B491-891653F03656}"/>
              </a:ext>
            </a:extLst>
          </p:cNvPr>
          <p:cNvSpPr>
            <a:spLocks noGrp="1"/>
          </p:cNvSpPr>
          <p:nvPr>
            <p:ph type="dt" sz="half" idx="10"/>
          </p:nvPr>
        </p:nvSpPr>
        <p:spPr/>
        <p:txBody>
          <a:bodyPr/>
          <a:lstStyle/>
          <a:p>
            <a:fld id="{4942DAF7-0ACA-4218-8881-AC0E61C1AB7B}"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8682844-E5C6-4AB7-A31E-1AF7D22B86D7}"/>
              </a:ext>
            </a:extLst>
          </p:cNvPr>
          <p:cNvSpPr>
            <a:spLocks noGrp="1"/>
          </p:cNvSpPr>
          <p:nvPr>
            <p:ph type="sldNum" sz="quarter" idx="12"/>
          </p:nvPr>
        </p:nvSpPr>
        <p:spPr/>
        <p:txBody>
          <a:bodyPr/>
          <a:lstStyle/>
          <a:p>
            <a:fld id="{47C4BD23-150C-4A56-8E66-9482A3FB2E80}" type="slidenum">
              <a:rPr lang="zh-CN" altLang="en-US" smtClean="0"/>
              <a:pPr/>
              <a:t>56</a:t>
            </a:fld>
            <a:endParaRPr lang="zh-CN" altLang="en-US" dirty="0"/>
          </a:p>
        </p:txBody>
      </p:sp>
    </p:spTree>
    <p:extLst>
      <p:ext uri="{BB962C8B-B14F-4D97-AF65-F5344CB8AC3E}">
        <p14:creationId xmlns:p14="http://schemas.microsoft.com/office/powerpoint/2010/main" val="3394458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7CFF0-4EC1-4262-B0A2-6CA44397BE00}"/>
              </a:ext>
            </a:extLst>
          </p:cNvPr>
          <p:cNvSpPr>
            <a:spLocks noGrp="1"/>
          </p:cNvSpPr>
          <p:nvPr>
            <p:ph type="title"/>
          </p:nvPr>
        </p:nvSpPr>
        <p:spPr/>
        <p:txBody>
          <a:bodyPr/>
          <a:lstStyle/>
          <a:p>
            <a:r>
              <a:rPr lang="en-US" altLang="en-US" dirty="0">
                <a:effectLst>
                  <a:outerShdw blurRad="38100" dist="38100" dir="2700000" algn="tl">
                    <a:srgbClr val="C0C0C0"/>
                  </a:outerShdw>
                </a:effectLst>
              </a:rPr>
              <a:t>Example of Hash File Organization </a:t>
            </a:r>
            <a:endParaRPr lang="zh-CN" altLang="en-US" dirty="0"/>
          </a:p>
        </p:txBody>
      </p:sp>
      <p:sp>
        <p:nvSpPr>
          <p:cNvPr id="3" name="内容占位符 2">
            <a:extLst>
              <a:ext uri="{FF2B5EF4-FFF2-40B4-BE49-F238E27FC236}">
                <a16:creationId xmlns:a16="http://schemas.microsoft.com/office/drawing/2014/main" id="{5881F965-44CD-4D84-97C6-AC03FAB048FB}"/>
              </a:ext>
            </a:extLst>
          </p:cNvPr>
          <p:cNvSpPr>
            <a:spLocks noGrp="1"/>
          </p:cNvSpPr>
          <p:nvPr>
            <p:ph idx="1"/>
          </p:nvPr>
        </p:nvSpPr>
        <p:spPr/>
        <p:txBody>
          <a:bodyPr/>
          <a:lstStyle/>
          <a:p>
            <a:r>
              <a:rPr kumimoji="0" lang="en-US" altLang="en-US" sz="2400" dirty="0"/>
              <a:t>Hash file organization of </a:t>
            </a:r>
            <a:r>
              <a:rPr kumimoji="0" lang="en-US" altLang="en-US" sz="2400" i="1" dirty="0"/>
              <a:t>instructor</a:t>
            </a:r>
            <a:r>
              <a:rPr kumimoji="0" lang="en-US" altLang="en-US" sz="2400" dirty="0"/>
              <a:t> file, using </a:t>
            </a:r>
            <a:r>
              <a:rPr kumimoji="0" lang="en-US" altLang="en-US" sz="2400" i="1" dirty="0" err="1"/>
              <a:t>dept_name</a:t>
            </a:r>
            <a:r>
              <a:rPr kumimoji="0" lang="en-US" altLang="en-US" sz="2400" i="1" dirty="0"/>
              <a:t> </a:t>
            </a:r>
            <a:r>
              <a:rPr kumimoji="0" lang="en-US" altLang="en-US" sz="2400" dirty="0"/>
              <a:t>as key.</a:t>
            </a:r>
          </a:p>
          <a:p>
            <a:endParaRPr lang="zh-CN" altLang="en-US" dirty="0"/>
          </a:p>
        </p:txBody>
      </p:sp>
      <p:sp>
        <p:nvSpPr>
          <p:cNvPr id="4" name="日期占位符 3">
            <a:extLst>
              <a:ext uri="{FF2B5EF4-FFF2-40B4-BE49-F238E27FC236}">
                <a16:creationId xmlns:a16="http://schemas.microsoft.com/office/drawing/2014/main" id="{1DDA4D18-96C6-4394-83A9-D29B776CD232}"/>
              </a:ext>
            </a:extLst>
          </p:cNvPr>
          <p:cNvSpPr>
            <a:spLocks noGrp="1"/>
          </p:cNvSpPr>
          <p:nvPr>
            <p:ph type="dt" sz="half" idx="10"/>
          </p:nvPr>
        </p:nvSpPr>
        <p:spPr/>
        <p:txBody>
          <a:bodyPr/>
          <a:lstStyle/>
          <a:p>
            <a:fld id="{56BB8703-7D64-4DB1-922A-C46803AC79F9}"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E2263F8D-385E-4636-99D1-E7BB4E320A2F}"/>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pic>
        <p:nvPicPr>
          <p:cNvPr id="6" name="Picture 6">
            <a:extLst>
              <a:ext uri="{FF2B5EF4-FFF2-40B4-BE49-F238E27FC236}">
                <a16:creationId xmlns:a16="http://schemas.microsoft.com/office/drawing/2014/main" id="{42259FBB-3F23-46C4-A3EF-8705706AF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134" y="1286967"/>
            <a:ext cx="6410747" cy="506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158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20817-CFC5-4784-B8A5-B5642CC5782A}"/>
              </a:ext>
            </a:extLst>
          </p:cNvPr>
          <p:cNvSpPr>
            <a:spLocks noGrp="1"/>
          </p:cNvSpPr>
          <p:nvPr>
            <p:ph type="title"/>
          </p:nvPr>
        </p:nvSpPr>
        <p:spPr/>
        <p:txBody>
          <a:bodyPr/>
          <a:lstStyle/>
          <a:p>
            <a:r>
              <a:rPr lang="en-US" altLang="en-US" dirty="0">
                <a:effectLst>
                  <a:outerShdw blurRad="38100" dist="38100" dir="2700000" algn="tl">
                    <a:srgbClr val="C0C0C0"/>
                  </a:outerShdw>
                </a:effectLst>
              </a:rPr>
              <a:t>Handling of Bucket Overflows</a:t>
            </a:r>
            <a:endParaRPr lang="zh-CN" altLang="en-US" dirty="0"/>
          </a:p>
        </p:txBody>
      </p:sp>
      <p:sp>
        <p:nvSpPr>
          <p:cNvPr id="3" name="内容占位符 2">
            <a:extLst>
              <a:ext uri="{FF2B5EF4-FFF2-40B4-BE49-F238E27FC236}">
                <a16:creationId xmlns:a16="http://schemas.microsoft.com/office/drawing/2014/main" id="{70E9BC49-2F27-44D3-A855-1589BA7BC405}"/>
              </a:ext>
            </a:extLst>
          </p:cNvPr>
          <p:cNvSpPr>
            <a:spLocks noGrp="1"/>
          </p:cNvSpPr>
          <p:nvPr>
            <p:ph idx="1"/>
          </p:nvPr>
        </p:nvSpPr>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a:p>
            <a:endParaRPr lang="zh-CN" altLang="en-US" dirty="0"/>
          </a:p>
        </p:txBody>
      </p:sp>
      <p:sp>
        <p:nvSpPr>
          <p:cNvPr id="4" name="日期占位符 3">
            <a:extLst>
              <a:ext uri="{FF2B5EF4-FFF2-40B4-BE49-F238E27FC236}">
                <a16:creationId xmlns:a16="http://schemas.microsoft.com/office/drawing/2014/main" id="{9D5193E9-ED12-43C7-A65C-BB7F3BF71C73}"/>
              </a:ext>
            </a:extLst>
          </p:cNvPr>
          <p:cNvSpPr>
            <a:spLocks noGrp="1"/>
          </p:cNvSpPr>
          <p:nvPr>
            <p:ph type="dt" sz="half" idx="10"/>
          </p:nvPr>
        </p:nvSpPr>
        <p:spPr/>
        <p:txBody>
          <a:bodyPr/>
          <a:lstStyle/>
          <a:p>
            <a:fld id="{E3B29499-CF0D-4656-AE0C-9DAAFE13B65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2F5BE2DB-93B7-4666-8A49-34A6BD4C77AA}"/>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spTree>
    <p:extLst>
      <p:ext uri="{BB962C8B-B14F-4D97-AF65-F5344CB8AC3E}">
        <p14:creationId xmlns:p14="http://schemas.microsoft.com/office/powerpoint/2010/main" val="3919732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55632-0773-4FF6-90EA-B53C18EE7D17}"/>
              </a:ext>
            </a:extLst>
          </p:cNvPr>
          <p:cNvSpPr>
            <a:spLocks noGrp="1"/>
          </p:cNvSpPr>
          <p:nvPr>
            <p:ph type="title"/>
          </p:nvPr>
        </p:nvSpPr>
        <p:spPr/>
        <p:txBody>
          <a:bodyPr/>
          <a:lstStyle/>
          <a:p>
            <a:r>
              <a:rPr lang="en-US" altLang="en-US" dirty="0">
                <a:effectLst>
                  <a:outerShdw blurRad="38100" dist="38100" dir="2700000" algn="tl">
                    <a:srgbClr val="C0C0C0"/>
                  </a:outerShdw>
                </a:effectLst>
              </a:rPr>
              <a:t>Handling of Bucket Overflows (Cont.)</a:t>
            </a:r>
            <a:endParaRPr lang="zh-CN" altLang="en-US" dirty="0"/>
          </a:p>
        </p:txBody>
      </p:sp>
      <p:sp>
        <p:nvSpPr>
          <p:cNvPr id="3" name="内容占位符 2">
            <a:extLst>
              <a:ext uri="{FF2B5EF4-FFF2-40B4-BE49-F238E27FC236}">
                <a16:creationId xmlns:a16="http://schemas.microsoft.com/office/drawing/2014/main" id="{15212F8E-CA54-43D4-857F-3E80FB9B7EE9}"/>
              </a:ext>
            </a:extLst>
          </p:cNvPr>
          <p:cNvSpPr>
            <a:spLocks noGrp="1"/>
          </p:cNvSpPr>
          <p:nvPr>
            <p:ph idx="1"/>
          </p:nvPr>
        </p:nvSpPr>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zh-CN" altLang="en-US" dirty="0"/>
          </a:p>
        </p:txBody>
      </p:sp>
      <p:sp>
        <p:nvSpPr>
          <p:cNvPr id="4" name="日期占位符 3">
            <a:extLst>
              <a:ext uri="{FF2B5EF4-FFF2-40B4-BE49-F238E27FC236}">
                <a16:creationId xmlns:a16="http://schemas.microsoft.com/office/drawing/2014/main" id="{5D98CCC3-1EC9-4A48-A4C9-F28194A0C5D7}"/>
              </a:ext>
            </a:extLst>
          </p:cNvPr>
          <p:cNvSpPr>
            <a:spLocks noGrp="1"/>
          </p:cNvSpPr>
          <p:nvPr>
            <p:ph type="dt" sz="half" idx="10"/>
          </p:nvPr>
        </p:nvSpPr>
        <p:spPr/>
        <p:txBody>
          <a:bodyPr/>
          <a:lstStyle/>
          <a:p>
            <a:fld id="{370D3074-23C4-47DF-B1E9-7CFA39231646}"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1B14AE3-18C4-4576-A709-6FE6E2B0E92B}"/>
              </a:ext>
            </a:extLst>
          </p:cNvPr>
          <p:cNvSpPr>
            <a:spLocks noGrp="1"/>
          </p:cNvSpPr>
          <p:nvPr>
            <p:ph type="sldNum" sz="quarter" idx="12"/>
          </p:nvPr>
        </p:nvSpPr>
        <p:spPr/>
        <p:txBody>
          <a:bodyPr/>
          <a:lstStyle/>
          <a:p>
            <a:fld id="{47C4BD23-150C-4A56-8E66-9482A3FB2E80}" type="slidenum">
              <a:rPr lang="zh-CN" altLang="en-US" smtClean="0"/>
              <a:pPr/>
              <a:t>59</a:t>
            </a:fld>
            <a:endParaRPr lang="zh-CN" altLang="en-US" dirty="0"/>
          </a:p>
        </p:txBody>
      </p:sp>
      <p:pic>
        <p:nvPicPr>
          <p:cNvPr id="6" name="Picture 6">
            <a:extLst>
              <a:ext uri="{FF2B5EF4-FFF2-40B4-BE49-F238E27FC236}">
                <a16:creationId xmlns:a16="http://schemas.microsoft.com/office/drawing/2014/main" id="{147C202D-4EA4-4BC8-94CC-7342D7448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416" y="2378410"/>
            <a:ext cx="4581444" cy="327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6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449A8-C195-4459-8678-A504AFC3CD5B}"/>
              </a:ext>
            </a:extLst>
          </p:cNvPr>
          <p:cNvSpPr>
            <a:spLocks noGrp="1"/>
          </p:cNvSpPr>
          <p:nvPr>
            <p:ph type="title"/>
          </p:nvPr>
        </p:nvSpPr>
        <p:spPr/>
        <p:txBody>
          <a:bodyPr/>
          <a:lstStyle/>
          <a:p>
            <a:r>
              <a:rPr lang="en-US" altLang="zh-CN" dirty="0"/>
              <a:t>Basic Concepts (cont.)</a:t>
            </a:r>
            <a:endParaRPr lang="zh-CN" altLang="en-US" dirty="0"/>
          </a:p>
        </p:txBody>
      </p:sp>
      <p:sp>
        <p:nvSpPr>
          <p:cNvPr id="3" name="内容占位符 2">
            <a:extLst>
              <a:ext uri="{FF2B5EF4-FFF2-40B4-BE49-F238E27FC236}">
                <a16:creationId xmlns:a16="http://schemas.microsoft.com/office/drawing/2014/main" id="{366838A8-917E-4453-AE06-D18F1FEB2EB9}"/>
              </a:ext>
            </a:extLst>
          </p:cNvPr>
          <p:cNvSpPr>
            <a:spLocks noGrp="1"/>
          </p:cNvSpPr>
          <p:nvPr>
            <p:ph idx="1"/>
          </p:nvPr>
        </p:nvSpPr>
        <p:spPr/>
        <p:txBody>
          <a:bodyPr/>
          <a:lstStyle/>
          <a:p>
            <a:pPr marL="288925" indent="-288925" eaLnBrk="1" hangingPunct="1">
              <a:defRPr/>
            </a:pPr>
            <a:r>
              <a:rPr lang="en-US" altLang="en-US" dirty="0"/>
              <a:t>An index file consists of records (called index entries) of the form</a:t>
            </a:r>
          </a:p>
          <a:p>
            <a:pPr>
              <a:defRPr/>
            </a:pPr>
            <a:r>
              <a:rPr lang="en-US" altLang="en-US" dirty="0"/>
              <a:t>Index files are typically much smaller than the original file </a:t>
            </a:r>
          </a:p>
          <a:p>
            <a:pPr marL="288925" indent="-288925" eaLnBrk="1" hangingPunct="1">
              <a:defRPr/>
            </a:pPr>
            <a:endParaRPr lang="en-US" altLang="zh-CN" dirty="0"/>
          </a:p>
          <a:p>
            <a:pPr marL="288925" indent="-288925" eaLnBrk="1" hangingPunct="1">
              <a:defRPr/>
            </a:pPr>
            <a:endParaRPr lang="en-US" altLang="zh-CN" dirty="0"/>
          </a:p>
          <a:p>
            <a:pPr marL="288925" indent="-288925" eaLnBrk="1" hangingPunct="1">
              <a:defRPr/>
            </a:pPr>
            <a:r>
              <a:rPr lang="en-US" altLang="zh-CN" dirty="0"/>
              <a:t>Indexing </a:t>
            </a:r>
          </a:p>
          <a:p>
            <a:pPr marL="663575" lvl="1" indent="-184150" eaLnBrk="1" hangingPunct="1">
              <a:defRPr/>
            </a:pPr>
            <a:r>
              <a:rPr lang="en-US" altLang="zh-CN" dirty="0"/>
              <a:t>mapping from </a:t>
            </a:r>
            <a:r>
              <a:rPr lang="en-US" altLang="zh-CN" i="1" dirty="0"/>
              <a:t>search-key</a:t>
            </a:r>
            <a:r>
              <a:rPr lang="en-US" altLang="zh-CN" dirty="0"/>
              <a:t> to storage </a:t>
            </a:r>
            <a:r>
              <a:rPr lang="en-US" altLang="zh-CN" i="1" dirty="0"/>
              <a:t>locations</a:t>
            </a:r>
            <a:r>
              <a:rPr lang="en-US" altLang="zh-CN" dirty="0"/>
              <a:t> of the file records,  </a:t>
            </a:r>
          </a:p>
          <a:p>
            <a:pPr marL="663575" lvl="1" indent="-184150" eaLnBrk="1" hangingPunct="1">
              <a:buFont typeface="Wingdings" pitchFamily="2" charset="2"/>
              <a:buNone/>
              <a:defRPr/>
            </a:pPr>
            <a:r>
              <a:rPr lang="en-US" altLang="zh-CN" dirty="0"/>
              <a:t>        i.e. search-key </a:t>
            </a:r>
            <a:r>
              <a:rPr lang="en-US" altLang="zh-CN" dirty="0">
                <a:sym typeface="Wingdings" pitchFamily="2" charset="2"/>
              </a:rPr>
              <a:t> </a:t>
            </a:r>
            <a:r>
              <a:rPr lang="en-US" altLang="zh-CN" dirty="0"/>
              <a:t>storage locations of the records in disks</a:t>
            </a:r>
          </a:p>
          <a:p>
            <a:endParaRPr lang="zh-CN" altLang="en-US" dirty="0"/>
          </a:p>
        </p:txBody>
      </p:sp>
      <p:sp>
        <p:nvSpPr>
          <p:cNvPr id="4" name="日期占位符 3">
            <a:extLst>
              <a:ext uri="{FF2B5EF4-FFF2-40B4-BE49-F238E27FC236}">
                <a16:creationId xmlns:a16="http://schemas.microsoft.com/office/drawing/2014/main" id="{5ABC5B40-63B5-4115-B1E5-DB8F639DEABC}"/>
              </a:ext>
            </a:extLst>
          </p:cNvPr>
          <p:cNvSpPr>
            <a:spLocks noGrp="1"/>
          </p:cNvSpPr>
          <p:nvPr>
            <p:ph type="dt" sz="half" idx="10"/>
          </p:nvPr>
        </p:nvSpPr>
        <p:spPr/>
        <p:txBody>
          <a:bodyPr/>
          <a:lstStyle/>
          <a:p>
            <a:fld id="{23D388AA-5153-438D-AA35-650AA7D77F93}"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EEFEFC56-C4C6-4474-ADF1-108E90DCBBAF}"/>
              </a:ext>
            </a:extLst>
          </p:cNvPr>
          <p:cNvSpPr>
            <a:spLocks noGrp="1"/>
          </p:cNvSpPr>
          <p:nvPr>
            <p:ph type="sldNum" sz="quarter" idx="12"/>
          </p:nvPr>
        </p:nvSpPr>
        <p:spPr/>
        <p:txBody>
          <a:bodyPr/>
          <a:lstStyle/>
          <a:p>
            <a:fld id="{47C4BD23-150C-4A56-8E66-9482A3FB2E80}" type="slidenum">
              <a:rPr lang="zh-CN" altLang="en-US" smtClean="0"/>
              <a:pPr/>
              <a:t>6</a:t>
            </a:fld>
            <a:endParaRPr lang="zh-CN" altLang="en-US" dirty="0"/>
          </a:p>
        </p:txBody>
      </p:sp>
      <p:sp>
        <p:nvSpPr>
          <p:cNvPr id="6" name="Rectangle 4">
            <a:extLst>
              <a:ext uri="{FF2B5EF4-FFF2-40B4-BE49-F238E27FC236}">
                <a16:creationId xmlns:a16="http://schemas.microsoft.com/office/drawing/2014/main" id="{610FE5A4-7CC0-48CB-AD2F-6F395F1F59F5}"/>
              </a:ext>
            </a:extLst>
          </p:cNvPr>
          <p:cNvSpPr>
            <a:spLocks noChangeArrowheads="1"/>
          </p:cNvSpPr>
          <p:nvPr/>
        </p:nvSpPr>
        <p:spPr bwMode="auto">
          <a:xfrm>
            <a:off x="3008630" y="1979930"/>
            <a:ext cx="1506538" cy="384175"/>
          </a:xfrm>
          <a:prstGeom prst="rect">
            <a:avLst/>
          </a:prstGeom>
          <a:solidFill>
            <a:srgbClr val="DDDDDD"/>
          </a:solidFill>
          <a:ln w="9525">
            <a:solidFill>
              <a:schemeClr val="tx1"/>
            </a:solidFill>
            <a:miter lim="800000"/>
            <a:headEnd/>
            <a:tailEnd/>
          </a:ln>
        </p:spPr>
        <p:txBody>
          <a:bodyPr wrap="none" anchor="ctr"/>
          <a:lstStyle/>
          <a:p>
            <a:pPr algn="ctr"/>
            <a:r>
              <a:rPr lang="en-US" altLang="en-US" sz="1800"/>
              <a:t>search-key</a:t>
            </a:r>
          </a:p>
        </p:txBody>
      </p:sp>
      <p:sp>
        <p:nvSpPr>
          <p:cNvPr id="7" name="Rectangle 5">
            <a:extLst>
              <a:ext uri="{FF2B5EF4-FFF2-40B4-BE49-F238E27FC236}">
                <a16:creationId xmlns:a16="http://schemas.microsoft.com/office/drawing/2014/main" id="{34EC57EF-8C5B-4437-9B57-9A53BBD6ABE3}"/>
              </a:ext>
            </a:extLst>
          </p:cNvPr>
          <p:cNvSpPr>
            <a:spLocks noChangeArrowheads="1"/>
          </p:cNvSpPr>
          <p:nvPr/>
        </p:nvSpPr>
        <p:spPr bwMode="auto">
          <a:xfrm>
            <a:off x="4483418" y="1978343"/>
            <a:ext cx="1184275" cy="384175"/>
          </a:xfrm>
          <a:prstGeom prst="rect">
            <a:avLst/>
          </a:prstGeom>
          <a:solidFill>
            <a:srgbClr val="DDDDDD"/>
          </a:solidFill>
          <a:ln w="9525">
            <a:solidFill>
              <a:schemeClr val="tx1"/>
            </a:solidFill>
            <a:miter lim="800000"/>
            <a:headEnd/>
            <a:tailEnd/>
          </a:ln>
        </p:spPr>
        <p:txBody>
          <a:bodyPr wrap="none" anchor="ctr"/>
          <a:lstStyle/>
          <a:p>
            <a:pPr algn="ctr"/>
            <a:r>
              <a:rPr lang="en-US" altLang="en-US" sz="1800"/>
              <a:t>pointer</a:t>
            </a:r>
          </a:p>
        </p:txBody>
      </p:sp>
    </p:spTree>
    <p:extLst>
      <p:ext uri="{BB962C8B-B14F-4D97-AF65-F5344CB8AC3E}">
        <p14:creationId xmlns:p14="http://schemas.microsoft.com/office/powerpoint/2010/main" val="1850226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ABA61-916E-4AEE-A70B-E1ED7C75C51C}"/>
              </a:ext>
            </a:extLst>
          </p:cNvPr>
          <p:cNvSpPr>
            <a:spLocks noGrp="1"/>
          </p:cNvSpPr>
          <p:nvPr>
            <p:ph type="title"/>
          </p:nvPr>
        </p:nvSpPr>
        <p:spPr/>
        <p:txBody>
          <a:bodyPr/>
          <a:lstStyle/>
          <a:p>
            <a:r>
              <a:rPr lang="en-US" altLang="en-US" sz="2800" dirty="0">
                <a:effectLst>
                  <a:outerShdw blurRad="38100" dist="38100" dir="2700000" algn="tl">
                    <a:srgbClr val="C0C0C0"/>
                  </a:outerShdw>
                </a:effectLst>
              </a:rPr>
              <a:t>Comparison of Ordered Indexing and Hashing</a:t>
            </a:r>
            <a:endParaRPr lang="zh-CN" altLang="en-US" dirty="0"/>
          </a:p>
        </p:txBody>
      </p:sp>
      <p:sp>
        <p:nvSpPr>
          <p:cNvPr id="3" name="内容占位符 2">
            <a:extLst>
              <a:ext uri="{FF2B5EF4-FFF2-40B4-BE49-F238E27FC236}">
                <a16:creationId xmlns:a16="http://schemas.microsoft.com/office/drawing/2014/main" id="{0420B676-C334-42B6-A2DD-FD19FA4627DC}"/>
              </a:ext>
            </a:extLst>
          </p:cNvPr>
          <p:cNvSpPr>
            <a:spLocks noGrp="1"/>
          </p:cNvSpPr>
          <p:nvPr>
            <p:ph idx="1"/>
          </p:nvPr>
        </p:nvSpPr>
        <p:spPr/>
        <p:txBody>
          <a:bodyPr>
            <a:normAutofit/>
          </a:bodyPr>
          <a:lstStyle/>
          <a:p>
            <a:r>
              <a:rPr lang="en-US" altLang="en-US" sz="2600" dirty="0">
                <a:cs typeface="Times New Roman" pitchFamily="18" charset="0"/>
              </a:rPr>
              <a:t>Expected type of queries:</a:t>
            </a:r>
          </a:p>
          <a:p>
            <a:pPr lvl="1"/>
            <a:r>
              <a:rPr lang="en-US" altLang="en-US" sz="2600" dirty="0">
                <a:cs typeface="Times New Roman" pitchFamily="18" charset="0"/>
              </a:rPr>
              <a:t>Hashing is generally better at retrieving records having a specified value of the key, e.g. ID=10121</a:t>
            </a:r>
          </a:p>
          <a:p>
            <a:pPr lvl="2"/>
            <a:r>
              <a:rPr lang="zh-CN" altLang="en-US" sz="2600" dirty="0">
                <a:cs typeface="Times New Roman" pitchFamily="18" charset="0"/>
              </a:rPr>
              <a:t>等值查询</a:t>
            </a:r>
            <a:endParaRPr lang="en-US" altLang="en-US" sz="2600" dirty="0">
              <a:cs typeface="Times New Roman" pitchFamily="18" charset="0"/>
            </a:endParaRPr>
          </a:p>
          <a:p>
            <a:pPr lvl="1"/>
            <a:r>
              <a:rPr lang="en-US" altLang="en-US" sz="2600" dirty="0">
                <a:cs typeface="Times New Roman" pitchFamily="18" charset="0"/>
              </a:rPr>
              <a:t>If </a:t>
            </a:r>
            <a:r>
              <a:rPr lang="en-US" altLang="en-US" sz="2600" dirty="0">
                <a:solidFill>
                  <a:srgbClr val="FF0000"/>
                </a:solidFill>
                <a:cs typeface="Times New Roman" pitchFamily="18" charset="0"/>
              </a:rPr>
              <a:t>range queries </a:t>
            </a:r>
            <a:r>
              <a:rPr lang="en-US" altLang="en-US" sz="2600" dirty="0">
                <a:cs typeface="Times New Roman" pitchFamily="18" charset="0"/>
              </a:rPr>
              <a:t>are common, e.g. age between 17 and 25, ordered indices are to be preferred</a:t>
            </a:r>
          </a:p>
          <a:p>
            <a:pPr lvl="2"/>
            <a:r>
              <a:rPr lang="en-US" altLang="en-US" dirty="0">
                <a:solidFill>
                  <a:srgbClr val="FF0000"/>
                </a:solidFill>
              </a:rPr>
              <a:t>Hashing index</a:t>
            </a:r>
            <a:r>
              <a:rPr lang="zh-CN" altLang="en-US" dirty="0">
                <a:solidFill>
                  <a:srgbClr val="FF0000"/>
                </a:solidFill>
              </a:rPr>
              <a:t>不支持</a:t>
            </a:r>
            <a:r>
              <a:rPr lang="en-US" altLang="zh-CN" dirty="0">
                <a:solidFill>
                  <a:srgbClr val="FF0000"/>
                </a:solidFill>
              </a:rPr>
              <a:t>range query</a:t>
            </a:r>
            <a:endParaRPr lang="en-US" altLang="en-US" dirty="0">
              <a:solidFill>
                <a:srgbClr val="FF0000"/>
              </a:solidFill>
            </a:endParaRPr>
          </a:p>
          <a:p>
            <a:endParaRPr lang="en-US" altLang="en-US" dirty="0"/>
          </a:p>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p:txBody>
      </p:sp>
      <p:sp>
        <p:nvSpPr>
          <p:cNvPr id="4" name="日期占位符 3">
            <a:extLst>
              <a:ext uri="{FF2B5EF4-FFF2-40B4-BE49-F238E27FC236}">
                <a16:creationId xmlns:a16="http://schemas.microsoft.com/office/drawing/2014/main" id="{B552B5DB-78CC-4EDA-939F-F0AF18D9D7FC}"/>
              </a:ext>
            </a:extLst>
          </p:cNvPr>
          <p:cNvSpPr>
            <a:spLocks noGrp="1"/>
          </p:cNvSpPr>
          <p:nvPr>
            <p:ph type="dt" sz="half" idx="10"/>
          </p:nvPr>
        </p:nvSpPr>
        <p:spPr/>
        <p:txBody>
          <a:bodyPr/>
          <a:lstStyle/>
          <a:p>
            <a:fld id="{85D529A4-1E2B-46BB-B15E-DDDA27A57DF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5F41513-B012-46A9-8AB5-AE60D853E15D}"/>
              </a:ext>
            </a:extLst>
          </p:cNvPr>
          <p:cNvSpPr>
            <a:spLocks noGrp="1"/>
          </p:cNvSpPr>
          <p:nvPr>
            <p:ph type="sldNum" sz="quarter" idx="12"/>
          </p:nvPr>
        </p:nvSpPr>
        <p:spPr/>
        <p:txBody>
          <a:bodyPr/>
          <a:lstStyle/>
          <a:p>
            <a:fld id="{47C4BD23-150C-4A56-8E66-9482A3FB2E80}" type="slidenum">
              <a:rPr lang="zh-CN" altLang="en-US" smtClean="0"/>
              <a:pPr/>
              <a:t>60</a:t>
            </a:fld>
            <a:endParaRPr lang="zh-CN" altLang="en-US" dirty="0"/>
          </a:p>
        </p:txBody>
      </p:sp>
    </p:spTree>
    <p:extLst>
      <p:ext uri="{BB962C8B-B14F-4D97-AF65-F5344CB8AC3E}">
        <p14:creationId xmlns:p14="http://schemas.microsoft.com/office/powerpoint/2010/main" val="2007170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B79BB-A524-4638-BFA0-F43C25ADE437}"/>
              </a:ext>
            </a:extLst>
          </p:cNvPr>
          <p:cNvSpPr>
            <a:spLocks noGrp="1"/>
          </p:cNvSpPr>
          <p:nvPr>
            <p:ph type="title"/>
          </p:nvPr>
        </p:nvSpPr>
        <p:spPr/>
        <p:txBody>
          <a:bodyPr/>
          <a:lstStyle/>
          <a:p>
            <a:r>
              <a:rPr lang="en-US" altLang="zh-CN" dirty="0"/>
              <a:t>Hash Indexing in Practical Databases</a:t>
            </a:r>
            <a:endParaRPr lang="zh-CN" altLang="en-US" dirty="0"/>
          </a:p>
        </p:txBody>
      </p:sp>
      <p:sp>
        <p:nvSpPr>
          <p:cNvPr id="3" name="内容占位符 2">
            <a:extLst>
              <a:ext uri="{FF2B5EF4-FFF2-40B4-BE49-F238E27FC236}">
                <a16:creationId xmlns:a16="http://schemas.microsoft.com/office/drawing/2014/main" id="{C79F861D-A41E-4AF2-99AA-D8583BE5F98E}"/>
              </a:ext>
            </a:extLst>
          </p:cNvPr>
          <p:cNvSpPr>
            <a:spLocks noGrp="1"/>
          </p:cNvSpPr>
          <p:nvPr>
            <p:ph idx="1"/>
          </p:nvPr>
        </p:nvSpPr>
        <p:spPr/>
        <p:txBody>
          <a:bodyPr/>
          <a:lstStyle/>
          <a:p>
            <a:r>
              <a:rPr lang="en-US" altLang="en-US" dirty="0">
                <a:ea typeface="ＭＳ Ｐゴシック" pitchFamily="34" charset="-128"/>
                <a:cs typeface="Times New Roman" pitchFamily="18" charset="0"/>
              </a:rPr>
              <a:t>PostgreSQL supports hash indices, but discourages use due to poor performance</a:t>
            </a:r>
          </a:p>
          <a:p>
            <a:r>
              <a:rPr lang="en-US" altLang="zh-CN" sz="2800" dirty="0">
                <a:solidFill>
                  <a:srgbClr val="FF0000"/>
                </a:solidFill>
                <a:ea typeface="ＭＳ Ｐゴシック" pitchFamily="34" charset="-128"/>
                <a:cs typeface="Times New Roman" pitchFamily="18" charset="0"/>
              </a:rPr>
              <a:t>MySQL</a:t>
            </a:r>
            <a:r>
              <a:rPr lang="zh-CN" altLang="en-US" sz="2800" dirty="0">
                <a:solidFill>
                  <a:srgbClr val="FF0000"/>
                </a:solidFill>
                <a:ea typeface="ＭＳ Ｐゴシック" pitchFamily="34" charset="-128"/>
                <a:cs typeface="Times New Roman" pitchFamily="18" charset="0"/>
              </a:rPr>
              <a:t> </a:t>
            </a:r>
            <a:r>
              <a:rPr lang="en-US" altLang="zh-CN" sz="2800" dirty="0">
                <a:solidFill>
                  <a:srgbClr val="FF0000"/>
                </a:solidFill>
                <a:ea typeface="ＭＳ Ｐゴシック" pitchFamily="34" charset="-128"/>
                <a:cs typeface="Times New Roman" pitchFamily="18" charset="0"/>
              </a:rPr>
              <a:t>and </a:t>
            </a:r>
            <a:r>
              <a:rPr lang="en-US" altLang="en-US" sz="2800" dirty="0">
                <a:solidFill>
                  <a:srgbClr val="FF0000"/>
                </a:solidFill>
                <a:ea typeface="ＭＳ Ｐゴシック" pitchFamily="34" charset="-128"/>
                <a:cs typeface="Times New Roman" pitchFamily="18" charset="0"/>
              </a:rPr>
              <a:t>PostgreSQL</a:t>
            </a:r>
            <a:r>
              <a:rPr lang="en-US" altLang="zh-CN" sz="2800" dirty="0">
                <a:solidFill>
                  <a:srgbClr val="FF0000"/>
                </a:solidFill>
                <a:ea typeface="ＭＳ Ｐゴシック" pitchFamily="34" charset="-128"/>
                <a:cs typeface="Times New Roman" pitchFamily="18" charset="0"/>
              </a:rPr>
              <a:t> supports hash index</a:t>
            </a:r>
            <a:endParaRPr lang="en-US" altLang="en-US" dirty="0">
              <a:ea typeface="ＭＳ Ｐゴシック" pitchFamily="34" charset="-128"/>
              <a:cs typeface="Times New Roman" pitchFamily="18" charset="0"/>
            </a:endParaRPr>
          </a:p>
          <a:p>
            <a:r>
              <a:rPr lang="en-US" altLang="en-US" dirty="0">
                <a:ea typeface="ＭＳ Ｐゴシック" pitchFamily="34" charset="-128"/>
                <a:cs typeface="Times New Roman" pitchFamily="18" charset="0"/>
              </a:rPr>
              <a:t>Oracle supports static hash organization, but not hash indices</a:t>
            </a:r>
          </a:p>
          <a:p>
            <a:r>
              <a:rPr lang="en-US" altLang="en-US" dirty="0">
                <a:ea typeface="ＭＳ Ｐゴシック" pitchFamily="34" charset="-128"/>
                <a:cs typeface="Times New Roman" pitchFamily="18" charset="0"/>
              </a:rPr>
              <a:t>SQL Server supports only B</a:t>
            </a:r>
            <a:r>
              <a:rPr lang="en-US" altLang="en-US" baseline="30000" dirty="0">
                <a:ea typeface="ＭＳ Ｐゴシック" pitchFamily="34" charset="-128"/>
                <a:cs typeface="Times New Roman" pitchFamily="18" charset="0"/>
              </a:rPr>
              <a:t>+</a:t>
            </a:r>
            <a:r>
              <a:rPr lang="en-US" altLang="en-US" dirty="0">
                <a:ea typeface="ＭＳ Ｐゴシック" pitchFamily="34" charset="-128"/>
                <a:cs typeface="Times New Roman" pitchFamily="18" charset="0"/>
              </a:rPr>
              <a:t>-trees</a:t>
            </a:r>
          </a:p>
          <a:p>
            <a:endParaRPr lang="en-US" altLang="en-US" dirty="0">
              <a:ea typeface="ＭＳ Ｐゴシック" pitchFamily="34" charset="-128"/>
              <a:cs typeface="Times New Roman" pitchFamily="18" charset="0"/>
            </a:endParaRPr>
          </a:p>
          <a:p>
            <a:endParaRPr lang="en-US" altLang="en-US" dirty="0">
              <a:ea typeface="ＭＳ Ｐゴシック" pitchFamily="34" charset="-128"/>
              <a:cs typeface="Times New Roman" pitchFamily="18" charset="0"/>
            </a:endParaRPr>
          </a:p>
          <a:p>
            <a:r>
              <a:rPr lang="en-US" altLang="zh-CN" sz="2400" dirty="0"/>
              <a:t>CSDN</a:t>
            </a:r>
            <a:r>
              <a:rPr lang="zh-CN" altLang="en-US" sz="2400" dirty="0"/>
              <a:t>（</a:t>
            </a:r>
            <a:r>
              <a:rPr lang="zh-CN" altLang="zh-CN" sz="2400" b="1" dirty="0"/>
              <a:t>译文</a:t>
            </a:r>
            <a:r>
              <a:rPr lang="zh-CN" altLang="en-US" sz="2400" dirty="0"/>
              <a:t>）：</a:t>
            </a:r>
            <a:endParaRPr lang="en-US" altLang="zh-CN" sz="2400" dirty="0"/>
          </a:p>
          <a:p>
            <a:pPr lvl="1"/>
            <a:r>
              <a:rPr lang="zh-CN" altLang="en-US" dirty="0"/>
              <a:t>为什么数据库使用有序索引，而程序员却在使用哈希表？</a:t>
            </a:r>
          </a:p>
          <a:p>
            <a:endParaRPr lang="en-US" altLang="en-US" dirty="0">
              <a:ea typeface="ＭＳ Ｐゴシック" pitchFamily="34" charset="-128"/>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EA6D6C63-ED66-4B94-9E6D-1D0F5DBD55F6}"/>
              </a:ext>
            </a:extLst>
          </p:cNvPr>
          <p:cNvSpPr>
            <a:spLocks noGrp="1"/>
          </p:cNvSpPr>
          <p:nvPr>
            <p:ph type="dt" sz="half" idx="10"/>
          </p:nvPr>
        </p:nvSpPr>
        <p:spPr/>
        <p:txBody>
          <a:bodyPr/>
          <a:lstStyle/>
          <a:p>
            <a:fld id="{143CBF1C-013A-440E-973F-BCA46A75CA76}"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94133BCF-08DF-4814-BA0F-8E66DA0B58B0}"/>
              </a:ext>
            </a:extLst>
          </p:cNvPr>
          <p:cNvSpPr>
            <a:spLocks noGrp="1"/>
          </p:cNvSpPr>
          <p:nvPr>
            <p:ph type="sldNum" sz="quarter" idx="12"/>
          </p:nvPr>
        </p:nvSpPr>
        <p:spPr/>
        <p:txBody>
          <a:bodyPr/>
          <a:lstStyle/>
          <a:p>
            <a:fld id="{47C4BD23-150C-4A56-8E66-9482A3FB2E80}" type="slidenum">
              <a:rPr lang="zh-CN" altLang="en-US" smtClean="0"/>
              <a:pPr/>
              <a:t>61</a:t>
            </a:fld>
            <a:endParaRPr lang="zh-CN" altLang="en-US" dirty="0"/>
          </a:p>
        </p:txBody>
      </p:sp>
      <p:graphicFrame>
        <p:nvGraphicFramePr>
          <p:cNvPr id="6" name="对象 5">
            <a:extLst>
              <a:ext uri="{FF2B5EF4-FFF2-40B4-BE49-F238E27FC236}">
                <a16:creationId xmlns:a16="http://schemas.microsoft.com/office/drawing/2014/main" id="{7A21D4BA-2299-4545-A910-6B9398AA494B}"/>
              </a:ext>
            </a:extLst>
          </p:cNvPr>
          <p:cNvGraphicFramePr>
            <a:graphicFrameLocks noChangeAspect="1"/>
          </p:cNvGraphicFramePr>
          <p:nvPr>
            <p:extLst>
              <p:ext uri="{D42A27DB-BD31-4B8C-83A1-F6EECF244321}">
                <p14:modId xmlns:p14="http://schemas.microsoft.com/office/powerpoint/2010/main" val="744854754"/>
              </p:ext>
            </p:extLst>
          </p:nvPr>
        </p:nvGraphicFramePr>
        <p:xfrm>
          <a:off x="6173642" y="4377724"/>
          <a:ext cx="4968552" cy="2480276"/>
        </p:xfrm>
        <a:graphic>
          <a:graphicData uri="http://schemas.openxmlformats.org/presentationml/2006/ole">
            <mc:AlternateContent xmlns:mc="http://schemas.openxmlformats.org/markup-compatibility/2006">
              <mc:Choice xmlns:v="urn:schemas-microsoft-com:vml" Requires="v">
                <p:oleObj spid="_x0000_s3086" name="文档" showAsIcon="1" r:id="rId3" imgW="914400" imgH="787320" progId="Word.Document.12">
                  <p:embed/>
                </p:oleObj>
              </mc:Choice>
              <mc:Fallback>
                <p:oleObj name="文档" showAsIcon="1" r:id="rId3" imgW="914400" imgH="787320" progId="Word.Document.12">
                  <p:embed/>
                  <p:pic>
                    <p:nvPicPr>
                      <p:cNvPr id="7" name="对象 6"/>
                      <p:cNvPicPr/>
                      <p:nvPr/>
                    </p:nvPicPr>
                    <p:blipFill>
                      <a:blip r:embed="rId4"/>
                      <a:stretch>
                        <a:fillRect/>
                      </a:stretch>
                    </p:blipFill>
                    <p:spPr>
                      <a:xfrm>
                        <a:off x="6173642" y="4377724"/>
                        <a:ext cx="4968552" cy="2480276"/>
                      </a:xfrm>
                      <a:prstGeom prst="rect">
                        <a:avLst/>
                      </a:prstGeom>
                    </p:spPr>
                  </p:pic>
                </p:oleObj>
              </mc:Fallback>
            </mc:AlternateContent>
          </a:graphicData>
        </a:graphic>
      </p:graphicFrame>
    </p:spTree>
    <p:extLst>
      <p:ext uri="{BB962C8B-B14F-4D97-AF65-F5344CB8AC3E}">
        <p14:creationId xmlns:p14="http://schemas.microsoft.com/office/powerpoint/2010/main" val="433799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C453E-4FF3-4753-9D45-A051E2802A6D}"/>
              </a:ext>
            </a:extLst>
          </p:cNvPr>
          <p:cNvSpPr>
            <a:spLocks noGrp="1"/>
          </p:cNvSpPr>
          <p:nvPr>
            <p:ph type="title"/>
          </p:nvPr>
        </p:nvSpPr>
        <p:spPr/>
        <p:txBody>
          <a:bodyPr/>
          <a:lstStyle/>
          <a:p>
            <a:r>
              <a:rPr lang="en-US" altLang="zh-CN" dirty="0"/>
              <a:t>14.6 </a:t>
            </a:r>
            <a:r>
              <a:rPr lang="en-US" altLang="en-US" dirty="0">
                <a:effectLst>
                  <a:outerShdw blurRad="38100" dist="38100" dir="2700000" algn="tl">
                    <a:srgbClr val="C0C0C0"/>
                  </a:outerShdw>
                </a:effectLst>
              </a:rPr>
              <a:t>Multiple-Key Access</a:t>
            </a:r>
            <a:endParaRPr lang="zh-CN" altLang="en-US" dirty="0"/>
          </a:p>
        </p:txBody>
      </p:sp>
      <p:sp>
        <p:nvSpPr>
          <p:cNvPr id="3" name="内容占位符 2">
            <a:extLst>
              <a:ext uri="{FF2B5EF4-FFF2-40B4-BE49-F238E27FC236}">
                <a16:creationId xmlns:a16="http://schemas.microsoft.com/office/drawing/2014/main" id="{692AB564-CFDC-45D4-88F9-2604949EB749}"/>
              </a:ext>
            </a:extLst>
          </p:cNvPr>
          <p:cNvSpPr>
            <a:spLocks noGrp="1"/>
          </p:cNvSpPr>
          <p:nvPr>
            <p:ph idx="1"/>
          </p:nvPr>
        </p:nvSpPr>
        <p:spPr/>
        <p:txBody>
          <a:bodyPr/>
          <a:lstStyle/>
          <a:p>
            <a:pPr>
              <a:lnSpc>
                <a:spcPct val="90000"/>
              </a:lnSpc>
            </a:pPr>
            <a:r>
              <a:rPr lang="en-US" altLang="en-US" dirty="0"/>
              <a:t>Use </a:t>
            </a:r>
            <a:r>
              <a:rPr lang="en-US" altLang="en-US" dirty="0">
                <a:solidFill>
                  <a:srgbClr val="FF0000"/>
                </a:solidFill>
              </a:rPr>
              <a:t>multiple indices </a:t>
            </a:r>
            <a:r>
              <a:rPr lang="en-US" altLang="en-US" dirty="0"/>
              <a:t>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a:t>
            </a:r>
            <a:r>
              <a:rPr lang="en-US" altLang="en-US" i="1" dirty="0" err="1"/>
              <a:t>dept_name</a:t>
            </a:r>
            <a:r>
              <a:rPr lang="en-US" altLang="en-US" i="1" dirty="0"/>
              <a:t>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a:t>
            </a:r>
            <a:r>
              <a:rPr lang="en-US" altLang="en-US" dirty="0">
                <a:solidFill>
                  <a:srgbClr val="FF0000"/>
                </a:solidFill>
              </a:rPr>
              <a:t>index on </a:t>
            </a:r>
            <a:r>
              <a:rPr lang="en-US" altLang="en-US" i="1" dirty="0" err="1">
                <a:solidFill>
                  <a:srgbClr val="FF0000"/>
                </a:solidFill>
              </a:rPr>
              <a:t>dept_name</a:t>
            </a:r>
            <a:r>
              <a:rPr lang="en-US" altLang="en-US" i="1" dirty="0">
                <a:solidFill>
                  <a:srgbClr val="FF0000"/>
                </a:solidFill>
              </a:rPr>
              <a:t>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a:t>
            </a:r>
            <a:r>
              <a:rPr lang="en-US" altLang="en-US" dirty="0">
                <a:solidFill>
                  <a:srgbClr val="FF0000"/>
                </a:solidFill>
              </a:rPr>
              <a:t>index</a:t>
            </a:r>
            <a:r>
              <a:rPr lang="en-US" altLang="en-US" i="1" dirty="0">
                <a:solidFill>
                  <a:srgbClr val="FF0000"/>
                </a:solidFill>
              </a:rPr>
              <a:t> </a:t>
            </a:r>
            <a:r>
              <a:rPr lang="en-US" altLang="en-US" dirty="0">
                <a:solidFill>
                  <a:srgbClr val="FF0000"/>
                </a:solidFill>
              </a:rPr>
              <a:t>on</a:t>
            </a:r>
            <a:r>
              <a:rPr lang="en-US" altLang="en-US" i="1" dirty="0">
                <a:solidFill>
                  <a:srgbClr val="FF0000"/>
                </a:solidFill>
              </a:rPr>
              <a:t> salary </a:t>
            </a:r>
            <a:r>
              <a:rPr lang="en-US" altLang="en-US" dirty="0"/>
              <a:t>to find instructors with a salary of $80000; test</a:t>
            </a:r>
            <a:r>
              <a:rPr lang="en-US" altLang="en-US" i="1" dirty="0"/>
              <a:t> </a:t>
            </a:r>
            <a:r>
              <a:rPr lang="en-US" altLang="en-US" i="1" dirty="0" err="1"/>
              <a:t>dept_name</a:t>
            </a:r>
            <a:r>
              <a:rPr lang="en-US" altLang="en-US" i="1" dirty="0"/>
              <a:t>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err="1"/>
              <a:t>dept_name</a:t>
            </a:r>
            <a:r>
              <a:rPr lang="en-US" altLang="en-US" i="1" dirty="0"/>
              <a:t>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a:p>
            <a:endParaRPr lang="zh-CN" altLang="en-US" dirty="0"/>
          </a:p>
        </p:txBody>
      </p:sp>
      <p:sp>
        <p:nvSpPr>
          <p:cNvPr id="4" name="日期占位符 3">
            <a:extLst>
              <a:ext uri="{FF2B5EF4-FFF2-40B4-BE49-F238E27FC236}">
                <a16:creationId xmlns:a16="http://schemas.microsoft.com/office/drawing/2014/main" id="{FB530655-48A9-47D9-9861-312E3748A517}"/>
              </a:ext>
            </a:extLst>
          </p:cNvPr>
          <p:cNvSpPr>
            <a:spLocks noGrp="1"/>
          </p:cNvSpPr>
          <p:nvPr>
            <p:ph type="dt" sz="half" idx="10"/>
          </p:nvPr>
        </p:nvSpPr>
        <p:spPr/>
        <p:txBody>
          <a:bodyPr/>
          <a:lstStyle/>
          <a:p>
            <a:fld id="{312EC852-C3DF-4CF8-A5D1-1F44E29E11EB}"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86CED2E-5EF7-4B39-96FA-AD081533A25C}"/>
              </a:ext>
            </a:extLst>
          </p:cNvPr>
          <p:cNvSpPr>
            <a:spLocks noGrp="1"/>
          </p:cNvSpPr>
          <p:nvPr>
            <p:ph type="sldNum" sz="quarter" idx="12"/>
          </p:nvPr>
        </p:nvSpPr>
        <p:spPr/>
        <p:txBody>
          <a:bodyPr/>
          <a:lstStyle/>
          <a:p>
            <a:fld id="{47C4BD23-150C-4A56-8E66-9482A3FB2E80}" type="slidenum">
              <a:rPr lang="zh-CN" altLang="en-US" smtClean="0"/>
              <a:pPr/>
              <a:t>62</a:t>
            </a:fld>
            <a:endParaRPr lang="zh-CN" altLang="en-US" dirty="0"/>
          </a:p>
        </p:txBody>
      </p:sp>
    </p:spTree>
    <p:extLst>
      <p:ext uri="{BB962C8B-B14F-4D97-AF65-F5344CB8AC3E}">
        <p14:creationId xmlns:p14="http://schemas.microsoft.com/office/powerpoint/2010/main" val="2812079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9F4C3-E453-4C8D-85E2-8A61F2FA64B7}"/>
              </a:ext>
            </a:extLst>
          </p:cNvPr>
          <p:cNvSpPr>
            <a:spLocks noGrp="1"/>
          </p:cNvSpPr>
          <p:nvPr>
            <p:ph type="title"/>
          </p:nvPr>
        </p:nvSpPr>
        <p:spPr/>
        <p:txBody>
          <a:bodyPr/>
          <a:lstStyle/>
          <a:p>
            <a:r>
              <a:rPr lang="en-US" altLang="en-US" dirty="0">
                <a:effectLst>
                  <a:outerShdw blurRad="38100" dist="38100" dir="2700000" algn="tl">
                    <a:srgbClr val="C0C0C0"/>
                  </a:outerShdw>
                </a:effectLst>
              </a:rPr>
              <a:t>Indices on Multiple Keys</a:t>
            </a:r>
            <a:endParaRPr lang="zh-CN" altLang="en-US" dirty="0"/>
          </a:p>
        </p:txBody>
      </p:sp>
      <p:sp>
        <p:nvSpPr>
          <p:cNvPr id="3" name="内容占位符 2">
            <a:extLst>
              <a:ext uri="{FF2B5EF4-FFF2-40B4-BE49-F238E27FC236}">
                <a16:creationId xmlns:a16="http://schemas.microsoft.com/office/drawing/2014/main" id="{892733A8-5999-4F54-8E2B-E6853B9F980F}"/>
              </a:ext>
            </a:extLst>
          </p:cNvPr>
          <p:cNvSpPr>
            <a:spLocks noGrp="1"/>
          </p:cNvSpPr>
          <p:nvPr>
            <p:ph idx="1"/>
          </p:nvPr>
        </p:nvSpPr>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err="1"/>
              <a:t>dept_name</a:t>
            </a:r>
            <a:r>
              <a:rPr lang="en-US" altLang="en-US" i="1" dirty="0"/>
              <a:t>,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endParaRPr lang="zh-CN" altLang="en-US" dirty="0"/>
          </a:p>
        </p:txBody>
      </p:sp>
      <p:sp>
        <p:nvSpPr>
          <p:cNvPr id="4" name="日期占位符 3">
            <a:extLst>
              <a:ext uri="{FF2B5EF4-FFF2-40B4-BE49-F238E27FC236}">
                <a16:creationId xmlns:a16="http://schemas.microsoft.com/office/drawing/2014/main" id="{649B5ACE-C382-4D00-AB6E-E7A9E82EBDBF}"/>
              </a:ext>
            </a:extLst>
          </p:cNvPr>
          <p:cNvSpPr>
            <a:spLocks noGrp="1"/>
          </p:cNvSpPr>
          <p:nvPr>
            <p:ph type="dt" sz="half" idx="10"/>
          </p:nvPr>
        </p:nvSpPr>
        <p:spPr/>
        <p:txBody>
          <a:bodyPr/>
          <a:lstStyle/>
          <a:p>
            <a:fld id="{36CB3734-75DC-4750-AA24-55D4812841B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49BC2E47-CDDD-4DA8-B581-6EEF55022D6C}"/>
              </a:ext>
            </a:extLst>
          </p:cNvPr>
          <p:cNvSpPr>
            <a:spLocks noGrp="1"/>
          </p:cNvSpPr>
          <p:nvPr>
            <p:ph type="sldNum" sz="quarter" idx="12"/>
          </p:nvPr>
        </p:nvSpPr>
        <p:spPr/>
        <p:txBody>
          <a:bodyPr/>
          <a:lstStyle/>
          <a:p>
            <a:fld id="{47C4BD23-150C-4A56-8E66-9482A3FB2E80}" type="slidenum">
              <a:rPr lang="zh-CN" altLang="en-US" smtClean="0"/>
              <a:pPr/>
              <a:t>63</a:t>
            </a:fld>
            <a:endParaRPr lang="zh-CN" altLang="en-US" dirty="0"/>
          </a:p>
        </p:txBody>
      </p:sp>
    </p:spTree>
    <p:extLst>
      <p:ext uri="{BB962C8B-B14F-4D97-AF65-F5344CB8AC3E}">
        <p14:creationId xmlns:p14="http://schemas.microsoft.com/office/powerpoint/2010/main" val="4151549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47174-3EB7-466B-BA14-7EC14EC52A41}"/>
              </a:ext>
            </a:extLst>
          </p:cNvPr>
          <p:cNvSpPr>
            <a:spLocks noGrp="1"/>
          </p:cNvSpPr>
          <p:nvPr>
            <p:ph type="title"/>
          </p:nvPr>
        </p:nvSpPr>
        <p:spPr/>
        <p:txBody>
          <a:bodyPr/>
          <a:lstStyle/>
          <a:p>
            <a:r>
              <a:rPr lang="en-US" altLang="en-US" dirty="0">
                <a:effectLst>
                  <a:outerShdw blurRad="38100" dist="38100" dir="2700000" algn="tl">
                    <a:srgbClr val="C0C0C0"/>
                  </a:outerShdw>
                </a:effectLst>
              </a:rPr>
              <a:t>Indices on Multiple Attributes</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左前缀原则</a:t>
            </a:r>
            <a:r>
              <a:rPr lang="en-US" altLang="zh-CN" dirty="0">
                <a:effectLst>
                  <a:outerShdw blurRad="38100" dist="38100" dir="2700000" algn="tl">
                    <a:srgbClr val="C0C0C0"/>
                  </a:outerShdw>
                </a:effectLst>
              </a:rPr>
              <a:t>】</a:t>
            </a:r>
            <a:endParaRPr lang="zh-CN" altLang="en-US" dirty="0"/>
          </a:p>
        </p:txBody>
      </p:sp>
      <p:sp>
        <p:nvSpPr>
          <p:cNvPr id="3" name="内容占位符 2">
            <a:extLst>
              <a:ext uri="{FF2B5EF4-FFF2-40B4-BE49-F238E27FC236}">
                <a16:creationId xmlns:a16="http://schemas.microsoft.com/office/drawing/2014/main" id="{E1F3B122-A792-4003-A6FB-7EE478410896}"/>
              </a:ext>
            </a:extLst>
          </p:cNvPr>
          <p:cNvSpPr>
            <a:spLocks noGrp="1"/>
          </p:cNvSpPr>
          <p:nvPr>
            <p:ph idx="1"/>
          </p:nvPr>
        </p:nvSpPr>
        <p:spPr/>
        <p:txBody>
          <a:bodyPr/>
          <a:lstStyle/>
          <a:p>
            <a:pPr>
              <a:spcBef>
                <a:spcPct val="0"/>
              </a:spcBef>
              <a:buClrTx/>
              <a:buSzTx/>
              <a:buFontTx/>
              <a:buNone/>
            </a:pPr>
            <a:r>
              <a:rPr kumimoji="0" lang="en-US" altLang="en-US" sz="2400" dirty="0"/>
              <a:t>Suppose we have an index on combined search-key</a:t>
            </a:r>
          </a:p>
          <a:p>
            <a:pPr>
              <a:spcBef>
                <a:spcPct val="0"/>
              </a:spcBef>
              <a:buClrTx/>
              <a:buSzTx/>
              <a:buFontTx/>
              <a:buNone/>
            </a:pPr>
            <a:r>
              <a:rPr kumimoji="0" lang="en-US" altLang="en-US" sz="2400" dirty="0"/>
              <a:t>	(</a:t>
            </a:r>
            <a:r>
              <a:rPr kumimoji="0" lang="en-US" altLang="en-US" sz="2400" i="1" dirty="0" err="1"/>
              <a:t>dept_name</a:t>
            </a:r>
            <a:r>
              <a:rPr kumimoji="0" lang="en-US" altLang="en-US" sz="2400" i="1" dirty="0"/>
              <a:t>, salary</a:t>
            </a:r>
            <a:r>
              <a:rPr kumimoji="0" lang="en-US" altLang="en-US" sz="2400" dirty="0"/>
              <a:t>).</a:t>
            </a:r>
          </a:p>
          <a:p>
            <a:r>
              <a:rPr lang="en-US" altLang="en-US" dirty="0"/>
              <a:t>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a:t>
            </a:r>
            <a:r>
              <a:rPr lang="en-US" altLang="en-US" i="1" dirty="0" err="1"/>
              <a:t>dept_name</a:t>
            </a:r>
            <a:r>
              <a:rPr lang="en-US" altLang="en-US" i="1" dirty="0"/>
              <a:t>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err="1"/>
              <a:t>dept_name</a:t>
            </a:r>
            <a:r>
              <a:rPr lang="en-US" altLang="ja-JP" i="1" dirty="0"/>
              <a:t>,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a:t>
            </a:r>
            <a:r>
              <a:rPr lang="en-US" altLang="en-US" i="1" dirty="0" err="1"/>
              <a:t>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a:t>
            </a:r>
            <a:r>
              <a:rPr lang="en-US" altLang="en-US" i="1" dirty="0" err="1"/>
              <a:t>dept_name</a:t>
            </a:r>
            <a:r>
              <a:rPr lang="en-US" altLang="en-US" i="1" dirty="0"/>
              <a:t>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a:p>
            <a:endParaRPr lang="en-US" altLang="zh-CN" dirty="0"/>
          </a:p>
          <a:p>
            <a:endParaRPr lang="zh-CN" altLang="en-US" dirty="0"/>
          </a:p>
        </p:txBody>
      </p:sp>
      <p:sp>
        <p:nvSpPr>
          <p:cNvPr id="4" name="日期占位符 3">
            <a:extLst>
              <a:ext uri="{FF2B5EF4-FFF2-40B4-BE49-F238E27FC236}">
                <a16:creationId xmlns:a16="http://schemas.microsoft.com/office/drawing/2014/main" id="{5ACF01E6-2AE8-4D9C-903E-A1C2B0CCDFA8}"/>
              </a:ext>
            </a:extLst>
          </p:cNvPr>
          <p:cNvSpPr>
            <a:spLocks noGrp="1"/>
          </p:cNvSpPr>
          <p:nvPr>
            <p:ph type="dt" sz="half" idx="10"/>
          </p:nvPr>
        </p:nvSpPr>
        <p:spPr/>
        <p:txBody>
          <a:bodyPr/>
          <a:lstStyle/>
          <a:p>
            <a:fld id="{2F973482-6FA2-4A9B-8A42-0BFC74639676}"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5430194D-A2E3-4468-B4CF-A7E01DDF2EFC}"/>
              </a:ext>
            </a:extLst>
          </p:cNvPr>
          <p:cNvSpPr>
            <a:spLocks noGrp="1"/>
          </p:cNvSpPr>
          <p:nvPr>
            <p:ph type="sldNum" sz="quarter" idx="12"/>
          </p:nvPr>
        </p:nvSpPr>
        <p:spPr/>
        <p:txBody>
          <a:bodyPr/>
          <a:lstStyle/>
          <a:p>
            <a:fld id="{47C4BD23-150C-4A56-8E66-9482A3FB2E80}" type="slidenum">
              <a:rPr lang="zh-CN" altLang="en-US" smtClean="0"/>
              <a:pPr/>
              <a:t>64</a:t>
            </a:fld>
            <a:endParaRPr lang="zh-CN" altLang="en-US" dirty="0"/>
          </a:p>
        </p:txBody>
      </p:sp>
    </p:spTree>
    <p:extLst>
      <p:ext uri="{BB962C8B-B14F-4D97-AF65-F5344CB8AC3E}">
        <p14:creationId xmlns:p14="http://schemas.microsoft.com/office/powerpoint/2010/main" val="3668615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A3D95-1300-4BFC-9CC3-57FA9FF64D9C}"/>
              </a:ext>
            </a:extLst>
          </p:cNvPr>
          <p:cNvSpPr>
            <a:spLocks noGrp="1"/>
          </p:cNvSpPr>
          <p:nvPr>
            <p:ph type="title"/>
          </p:nvPr>
        </p:nvSpPr>
        <p:spPr/>
        <p:txBody>
          <a:bodyPr/>
          <a:lstStyle/>
          <a:p>
            <a:r>
              <a:rPr lang="en-US" altLang="en-US" dirty="0">
                <a:effectLst/>
              </a:rPr>
              <a:t>Other Features</a:t>
            </a:r>
            <a:endParaRPr lang="zh-CN" altLang="en-US" dirty="0"/>
          </a:p>
        </p:txBody>
      </p:sp>
      <p:sp>
        <p:nvSpPr>
          <p:cNvPr id="3" name="内容占位符 2">
            <a:extLst>
              <a:ext uri="{FF2B5EF4-FFF2-40B4-BE49-F238E27FC236}">
                <a16:creationId xmlns:a16="http://schemas.microsoft.com/office/drawing/2014/main" id="{0BCCAEC7-5B77-40DB-A309-24A4DD473FC2}"/>
              </a:ext>
            </a:extLst>
          </p:cNvPr>
          <p:cNvSpPr>
            <a:spLocks noGrp="1"/>
          </p:cNvSpPr>
          <p:nvPr>
            <p:ph idx="1"/>
          </p:nvPr>
        </p:nvSpPr>
        <p:spPr/>
        <p:txBody>
          <a:bodyPr/>
          <a:lstStyle/>
          <a:p>
            <a:r>
              <a:rPr lang="en-US" altLang="en-US" b="1" dirty="0">
                <a:solidFill>
                  <a:srgbClr val="002060"/>
                </a:solidFill>
              </a:rPr>
              <a:t>Covering indices</a:t>
            </a:r>
            <a:r>
              <a:rPr lang="zh-CN" altLang="en-US" b="1" dirty="0">
                <a:solidFill>
                  <a:srgbClr val="002060"/>
                </a:solidFill>
              </a:rPr>
              <a:t>（覆盖索引）</a:t>
            </a:r>
            <a:endParaRPr lang="en-US" altLang="en-US" b="1" dirty="0">
              <a:solidFill>
                <a:srgbClr val="002060"/>
              </a:solidFill>
            </a:endParaRP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zh-CN" altLang="en-US" dirty="0"/>
          </a:p>
        </p:txBody>
      </p:sp>
      <p:sp>
        <p:nvSpPr>
          <p:cNvPr id="4" name="日期占位符 3">
            <a:extLst>
              <a:ext uri="{FF2B5EF4-FFF2-40B4-BE49-F238E27FC236}">
                <a16:creationId xmlns:a16="http://schemas.microsoft.com/office/drawing/2014/main" id="{2F15637F-8852-4F13-B565-513EA9C08D9D}"/>
              </a:ext>
            </a:extLst>
          </p:cNvPr>
          <p:cNvSpPr>
            <a:spLocks noGrp="1"/>
          </p:cNvSpPr>
          <p:nvPr>
            <p:ph type="dt" sz="half" idx="10"/>
          </p:nvPr>
        </p:nvSpPr>
        <p:spPr/>
        <p:txBody>
          <a:bodyPr/>
          <a:lstStyle/>
          <a:p>
            <a:fld id="{60B9ADEF-08A9-4E86-9CF7-2AA08EE5D6A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41EC15B-314C-497B-A513-A136728CE360}"/>
              </a:ext>
            </a:extLst>
          </p:cNvPr>
          <p:cNvSpPr>
            <a:spLocks noGrp="1"/>
          </p:cNvSpPr>
          <p:nvPr>
            <p:ph type="sldNum" sz="quarter" idx="12"/>
          </p:nvPr>
        </p:nvSpPr>
        <p:spPr/>
        <p:txBody>
          <a:bodyPr/>
          <a:lstStyle/>
          <a:p>
            <a:fld id="{47C4BD23-150C-4A56-8E66-9482A3FB2E80}" type="slidenum">
              <a:rPr lang="zh-CN" altLang="en-US" smtClean="0"/>
              <a:pPr/>
              <a:t>65</a:t>
            </a:fld>
            <a:endParaRPr lang="zh-CN" altLang="en-US" dirty="0"/>
          </a:p>
        </p:txBody>
      </p:sp>
    </p:spTree>
    <p:extLst>
      <p:ext uri="{BB962C8B-B14F-4D97-AF65-F5344CB8AC3E}">
        <p14:creationId xmlns:p14="http://schemas.microsoft.com/office/powerpoint/2010/main" val="4069476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80036-6EAA-42C2-8596-0B8BF52CADE5}"/>
              </a:ext>
            </a:extLst>
          </p:cNvPr>
          <p:cNvSpPr>
            <a:spLocks noGrp="1"/>
          </p:cNvSpPr>
          <p:nvPr>
            <p:ph type="title"/>
          </p:nvPr>
        </p:nvSpPr>
        <p:spPr/>
        <p:txBody>
          <a:bodyPr/>
          <a:lstStyle/>
          <a:p>
            <a:r>
              <a:rPr lang="en-US" altLang="zh-CN" dirty="0"/>
              <a:t>14.7 </a:t>
            </a:r>
            <a:r>
              <a:rPr lang="en-IN" altLang="zh-CN" dirty="0"/>
              <a:t>Creation of Indices</a:t>
            </a:r>
            <a:endParaRPr lang="zh-CN" altLang="en-US" dirty="0"/>
          </a:p>
        </p:txBody>
      </p:sp>
      <p:sp>
        <p:nvSpPr>
          <p:cNvPr id="3" name="内容占位符 2">
            <a:extLst>
              <a:ext uri="{FF2B5EF4-FFF2-40B4-BE49-F238E27FC236}">
                <a16:creationId xmlns:a16="http://schemas.microsoft.com/office/drawing/2014/main" id="{39AA97C3-60CB-4380-9929-DBB079C129B8}"/>
              </a:ext>
            </a:extLst>
          </p:cNvPr>
          <p:cNvSpPr>
            <a:spLocks noGrp="1"/>
          </p:cNvSpPr>
          <p:nvPr>
            <p:ph idx="1"/>
          </p:nvPr>
        </p:nvSpPr>
        <p:spPr/>
        <p:txBody>
          <a:bodyPr/>
          <a:lstStyle/>
          <a:p>
            <a:r>
              <a:rPr lang="en-IN" altLang="zh-CN" dirty="0"/>
              <a:t>Example</a:t>
            </a:r>
            <a:br>
              <a:rPr lang="en-IN" altLang="zh-CN" b="1" dirty="0"/>
            </a:br>
            <a:r>
              <a:rPr lang="en-IN" altLang="zh-CN" b="1" dirty="0"/>
              <a:t>  </a:t>
            </a:r>
            <a:r>
              <a:rPr lang="en-IN" altLang="zh-CN" b="1" dirty="0">
                <a:solidFill>
                  <a:srgbClr val="002060"/>
                </a:solidFill>
              </a:rPr>
              <a:t>create index</a:t>
            </a:r>
            <a:r>
              <a:rPr lang="en-IN" altLang="zh-CN" dirty="0">
                <a:solidFill>
                  <a:srgbClr val="002060"/>
                </a:solidFill>
              </a:rPr>
              <a:t> </a:t>
            </a:r>
            <a:r>
              <a:rPr lang="en-IN" altLang="zh-CN" i="1" dirty="0" err="1"/>
              <a:t>takes_pk</a:t>
            </a:r>
            <a:r>
              <a:rPr lang="en-IN" altLang="zh-CN" dirty="0"/>
              <a:t> </a:t>
            </a:r>
            <a:r>
              <a:rPr lang="en-IN" altLang="zh-CN" b="1" dirty="0">
                <a:solidFill>
                  <a:srgbClr val="002060"/>
                </a:solidFill>
              </a:rPr>
              <a:t>on</a:t>
            </a:r>
            <a:r>
              <a:rPr lang="en-IN" altLang="zh-CN" dirty="0"/>
              <a:t> </a:t>
            </a:r>
            <a:r>
              <a:rPr lang="en-IN" altLang="zh-CN" i="1" dirty="0"/>
              <a:t>takes</a:t>
            </a:r>
            <a:r>
              <a:rPr lang="en-IN" altLang="zh-CN" dirty="0"/>
              <a:t> (</a:t>
            </a:r>
            <a:r>
              <a:rPr lang="en-IN" altLang="zh-CN" i="1" dirty="0" err="1"/>
              <a:t>ID,course_ID</a:t>
            </a:r>
            <a:r>
              <a:rPr lang="en-IN" altLang="zh-CN" i="1" dirty="0"/>
              <a:t>, year, semester, section</a:t>
            </a:r>
            <a:r>
              <a:rPr lang="en-IN" altLang="zh-CN" dirty="0"/>
              <a:t>)</a:t>
            </a:r>
            <a:br>
              <a:rPr lang="en-IN" altLang="zh-CN" dirty="0"/>
            </a:br>
            <a:r>
              <a:rPr lang="en-US" altLang="zh-CN"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1312863" algn="l"/>
                <a:tab pos="2120900" algn="l"/>
                <a:tab pos="4575175" algn="l"/>
                <a:tab pos="4978400" algn="l"/>
              </a:tabLst>
            </a:pPr>
            <a:r>
              <a:rPr lang="en-US" altLang="en-US" dirty="0"/>
              <a:t>Most database systems allow specification of type of index, and clustering.</a:t>
            </a:r>
            <a:endParaRPr lang="en-IN" altLang="zh-CN" dirty="0"/>
          </a:p>
          <a:p>
            <a:r>
              <a:rPr lang="en-IN" altLang="zh-CN" dirty="0"/>
              <a:t>Indices on primary key created automatically by all databases</a:t>
            </a:r>
          </a:p>
          <a:p>
            <a:pPr lvl="1"/>
            <a:r>
              <a:rPr lang="en-IN" altLang="zh-CN" dirty="0"/>
              <a:t>Why?</a:t>
            </a:r>
          </a:p>
          <a:p>
            <a:r>
              <a:rPr lang="en-IN" altLang="zh-CN" dirty="0"/>
              <a:t>Some database also create indices on foreign key attributes</a:t>
            </a:r>
          </a:p>
          <a:p>
            <a:pPr lvl="1"/>
            <a:r>
              <a:rPr lang="en-IN" altLang="zh-CN" dirty="0"/>
              <a:t>Why might such an index be useful for this query:</a:t>
            </a:r>
          </a:p>
          <a:p>
            <a:pPr lvl="2"/>
            <a:r>
              <a:rPr lang="en-IN" altLang="zh-CN" i="1" dirty="0"/>
              <a:t>takes </a:t>
            </a:r>
            <a:r>
              <a:rPr lang="en-IN" altLang="zh-CN" dirty="0"/>
              <a:t>⨝ </a:t>
            </a:r>
            <a:r>
              <a:rPr lang="el-GR" altLang="zh-CN" dirty="0"/>
              <a:t>σ</a:t>
            </a:r>
            <a:r>
              <a:rPr lang="en-IN" altLang="zh-CN" i="1" baseline="-25000" dirty="0"/>
              <a:t>name='Shankar'</a:t>
            </a:r>
            <a:r>
              <a:rPr lang="en-IN" altLang="zh-CN" i="1" dirty="0"/>
              <a:t> </a:t>
            </a:r>
            <a:r>
              <a:rPr lang="en-IN" altLang="zh-CN" dirty="0"/>
              <a:t>(</a:t>
            </a:r>
            <a:r>
              <a:rPr lang="en-IN" altLang="zh-CN" i="1" dirty="0"/>
              <a:t>student</a:t>
            </a:r>
            <a:r>
              <a:rPr lang="en-IN" altLang="zh-CN" dirty="0"/>
              <a:t>)</a:t>
            </a:r>
          </a:p>
          <a:p>
            <a:r>
              <a:rPr lang="en-IN" altLang="zh-CN" dirty="0"/>
              <a:t>Indices can greatly speed up lookups, but impose cost on updates</a:t>
            </a:r>
          </a:p>
          <a:p>
            <a:pPr lvl="1"/>
            <a:r>
              <a:rPr lang="en-IN" altLang="zh-CN" dirty="0"/>
              <a:t>Index tuning assistants/wizards supported on several databases to help choose indices, based on query and update workload</a:t>
            </a:r>
          </a:p>
          <a:p>
            <a:endParaRPr lang="zh-CN" altLang="en-US" dirty="0"/>
          </a:p>
        </p:txBody>
      </p:sp>
      <p:sp>
        <p:nvSpPr>
          <p:cNvPr id="4" name="日期占位符 3">
            <a:extLst>
              <a:ext uri="{FF2B5EF4-FFF2-40B4-BE49-F238E27FC236}">
                <a16:creationId xmlns:a16="http://schemas.microsoft.com/office/drawing/2014/main" id="{8088F723-63BF-43E8-8759-D2AFBB01FF36}"/>
              </a:ext>
            </a:extLst>
          </p:cNvPr>
          <p:cNvSpPr>
            <a:spLocks noGrp="1"/>
          </p:cNvSpPr>
          <p:nvPr>
            <p:ph type="dt" sz="half" idx="10"/>
          </p:nvPr>
        </p:nvSpPr>
        <p:spPr/>
        <p:txBody>
          <a:bodyPr/>
          <a:lstStyle/>
          <a:p>
            <a:fld id="{28EB0317-D250-4412-858A-24BD2787C29F}"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30FCDC38-BF2C-4943-997E-71CCFE4E5B2B}"/>
              </a:ext>
            </a:extLst>
          </p:cNvPr>
          <p:cNvSpPr>
            <a:spLocks noGrp="1"/>
          </p:cNvSpPr>
          <p:nvPr>
            <p:ph type="sldNum" sz="quarter" idx="12"/>
          </p:nvPr>
        </p:nvSpPr>
        <p:spPr/>
        <p:txBody>
          <a:bodyPr/>
          <a:lstStyle/>
          <a:p>
            <a:fld id="{47C4BD23-150C-4A56-8E66-9482A3FB2E80}" type="slidenum">
              <a:rPr lang="zh-CN" altLang="en-US" smtClean="0"/>
              <a:pPr/>
              <a:t>66</a:t>
            </a:fld>
            <a:endParaRPr lang="zh-CN" altLang="en-US" dirty="0"/>
          </a:p>
        </p:txBody>
      </p:sp>
    </p:spTree>
    <p:extLst>
      <p:ext uri="{BB962C8B-B14F-4D97-AF65-F5344CB8AC3E}">
        <p14:creationId xmlns:p14="http://schemas.microsoft.com/office/powerpoint/2010/main" val="4058280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54FDC-2D3F-4171-8E20-5226B5C95F1A}"/>
              </a:ext>
            </a:extLst>
          </p:cNvPr>
          <p:cNvSpPr>
            <a:spLocks noGrp="1"/>
          </p:cNvSpPr>
          <p:nvPr>
            <p:ph type="title"/>
          </p:nvPr>
        </p:nvSpPr>
        <p:spPr/>
        <p:txBody>
          <a:bodyPr/>
          <a:lstStyle/>
          <a:p>
            <a:r>
              <a:rPr lang="en-US" altLang="en-US" dirty="0">
                <a:effectLst>
                  <a:outerShdw blurRad="38100" dist="38100" dir="2700000" algn="tl">
                    <a:srgbClr val="C0C0C0"/>
                  </a:outerShdw>
                </a:effectLst>
              </a:rPr>
              <a:t>Index Definition in SQL</a:t>
            </a:r>
            <a:endParaRPr lang="zh-CN" altLang="en-US" dirty="0"/>
          </a:p>
        </p:txBody>
      </p:sp>
      <p:sp>
        <p:nvSpPr>
          <p:cNvPr id="3" name="内容占位符 2">
            <a:extLst>
              <a:ext uri="{FF2B5EF4-FFF2-40B4-BE49-F238E27FC236}">
                <a16:creationId xmlns:a16="http://schemas.microsoft.com/office/drawing/2014/main" id="{981E53FC-5611-4CED-B300-3C2F090B94C5}"/>
              </a:ext>
            </a:extLst>
          </p:cNvPr>
          <p:cNvSpPr>
            <a:spLocks noGrp="1"/>
          </p:cNvSpPr>
          <p:nvPr>
            <p:ph idx="1"/>
          </p:nvPr>
        </p:nvSpPr>
        <p:spPr/>
        <p:txBody>
          <a:bodyPr/>
          <a:lstStyle/>
          <a:p>
            <a:pPr>
              <a:tabLst>
                <a:tab pos="1312863" algn="l"/>
                <a:tab pos="2120900" algn="l"/>
                <a:tab pos="4575175" algn="l"/>
                <a:tab pos="4978400" algn="l"/>
              </a:tabLst>
            </a:pPr>
            <a:r>
              <a:rPr lang="en-US" altLang="en-US" dirty="0"/>
              <a:t>Create an index</a:t>
            </a:r>
          </a:p>
          <a:p>
            <a:pPr lvl="1">
              <a:buFont typeface="Monotype Sorts" pitchFamily="-65" charset="2"/>
              <a:buNone/>
              <a:tabLst>
                <a:tab pos="1312863" algn="l"/>
                <a:tab pos="2120900" algn="l"/>
                <a:tab pos="4575175" algn="l"/>
                <a:tab pos="49784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Font typeface="Monotype Sorts" pitchFamily="-65" charset="2"/>
              <a:buNone/>
              <a:tabLst>
                <a:tab pos="1312863" algn="l"/>
                <a:tab pos="2120900" algn="l"/>
                <a:tab pos="4575175" algn="l"/>
                <a:tab pos="49784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1312863" algn="l"/>
                <a:tab pos="2120900" algn="l"/>
                <a:tab pos="4575175" algn="l"/>
                <a:tab pos="4978400" algn="l"/>
              </a:tabLst>
            </a:pPr>
            <a:r>
              <a:rPr lang="en-US" altLang="en-US" dirty="0"/>
              <a:t>Use </a:t>
            </a:r>
            <a:r>
              <a:rPr lang="en-US" altLang="en-US" b="1" dirty="0">
                <a:solidFill>
                  <a:srgbClr val="FF0000"/>
                </a:solidFill>
              </a:rPr>
              <a:t>create unique index</a:t>
            </a:r>
            <a:r>
              <a:rPr lang="en-US" altLang="en-US" dirty="0">
                <a:solidFill>
                  <a:srgbClr val="FF0000"/>
                </a:solidFill>
              </a:rPr>
              <a:t> </a:t>
            </a:r>
            <a:r>
              <a:rPr lang="en-US" altLang="en-US" dirty="0"/>
              <a:t>to indirectly specify and enforce the condition that the search key is a candidate key</a:t>
            </a:r>
          </a:p>
          <a:p>
            <a:pPr lvl="1">
              <a:tabLst>
                <a:tab pos="1312863" algn="l"/>
                <a:tab pos="2120900" algn="l"/>
                <a:tab pos="4575175" algn="l"/>
                <a:tab pos="4978400" algn="l"/>
              </a:tabLst>
            </a:pPr>
            <a:r>
              <a:rPr lang="en-US" altLang="en-US" dirty="0"/>
              <a:t>Not really required if SQL </a:t>
            </a:r>
            <a:r>
              <a:rPr lang="en-US" altLang="en-US" b="1" dirty="0"/>
              <a:t>unique</a:t>
            </a:r>
            <a:r>
              <a:rPr lang="en-US" altLang="en-US" dirty="0"/>
              <a:t> integrity constraint is supported</a:t>
            </a:r>
          </a:p>
          <a:p>
            <a:pPr>
              <a:tabLst>
                <a:tab pos="1312863" algn="l"/>
                <a:tab pos="2120900" algn="l"/>
                <a:tab pos="4575175" algn="l"/>
                <a:tab pos="4978400" algn="l"/>
              </a:tabLst>
            </a:pPr>
            <a:r>
              <a:rPr lang="en-US" altLang="en-US" dirty="0"/>
              <a:t>To drop an index </a:t>
            </a:r>
          </a:p>
          <a:p>
            <a:pPr lvl="1">
              <a:buFont typeface="Monotype Sorts" pitchFamily="-65" charset="2"/>
              <a:buNone/>
              <a:tabLst>
                <a:tab pos="1312863" algn="l"/>
                <a:tab pos="2120900" algn="l"/>
                <a:tab pos="4575175" algn="l"/>
                <a:tab pos="4978400" algn="l"/>
              </a:tabLst>
            </a:pPr>
            <a:r>
              <a:rPr lang="en-US" altLang="en-US" dirty="0"/>
              <a:t>			</a:t>
            </a:r>
            <a:r>
              <a:rPr lang="en-US" altLang="en-US" b="1" dirty="0"/>
              <a:t>drop index </a:t>
            </a:r>
            <a:r>
              <a:rPr lang="en-US" altLang="en-US" dirty="0"/>
              <a:t>&lt;index-name&gt;</a:t>
            </a:r>
          </a:p>
          <a:p>
            <a:pPr>
              <a:tabLst>
                <a:tab pos="1312863" algn="l"/>
                <a:tab pos="2120900" algn="l"/>
                <a:tab pos="4575175" algn="l"/>
                <a:tab pos="4978400" algn="l"/>
              </a:tabLst>
            </a:pPr>
            <a:r>
              <a:rPr lang="en-US" altLang="en-US" dirty="0"/>
              <a:t>Most database systems allow specification of type of index, and clustering.</a:t>
            </a:r>
          </a:p>
          <a:p>
            <a:endParaRPr lang="zh-CN" altLang="en-US" dirty="0"/>
          </a:p>
        </p:txBody>
      </p:sp>
      <p:sp>
        <p:nvSpPr>
          <p:cNvPr id="4" name="日期占位符 3">
            <a:extLst>
              <a:ext uri="{FF2B5EF4-FFF2-40B4-BE49-F238E27FC236}">
                <a16:creationId xmlns:a16="http://schemas.microsoft.com/office/drawing/2014/main" id="{0C1A4DBC-4AD9-4C01-9B81-7BEECD9FFE71}"/>
              </a:ext>
            </a:extLst>
          </p:cNvPr>
          <p:cNvSpPr>
            <a:spLocks noGrp="1"/>
          </p:cNvSpPr>
          <p:nvPr>
            <p:ph type="dt" sz="half" idx="10"/>
          </p:nvPr>
        </p:nvSpPr>
        <p:spPr/>
        <p:txBody>
          <a:bodyPr/>
          <a:lstStyle/>
          <a:p>
            <a:fld id="{A19DAF67-47C7-4D9D-9FBC-6B55E5297E8F}"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11E9D20-E229-43D1-8486-DC4163504C73}"/>
              </a:ext>
            </a:extLst>
          </p:cNvPr>
          <p:cNvSpPr>
            <a:spLocks noGrp="1"/>
          </p:cNvSpPr>
          <p:nvPr>
            <p:ph type="sldNum" sz="quarter" idx="12"/>
          </p:nvPr>
        </p:nvSpPr>
        <p:spPr/>
        <p:txBody>
          <a:bodyPr/>
          <a:lstStyle/>
          <a:p>
            <a:fld id="{47C4BD23-150C-4A56-8E66-9482A3FB2E80}" type="slidenum">
              <a:rPr lang="zh-CN" altLang="en-US" smtClean="0"/>
              <a:pPr/>
              <a:t>67</a:t>
            </a:fld>
            <a:endParaRPr lang="zh-CN" altLang="en-US" dirty="0"/>
          </a:p>
        </p:txBody>
      </p:sp>
    </p:spTree>
    <p:extLst>
      <p:ext uri="{BB962C8B-B14F-4D97-AF65-F5344CB8AC3E}">
        <p14:creationId xmlns:p14="http://schemas.microsoft.com/office/powerpoint/2010/main" val="3963765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ADAC5-A638-472E-A135-B8F9AA511EE0}"/>
              </a:ext>
            </a:extLst>
          </p:cNvPr>
          <p:cNvSpPr>
            <a:spLocks noGrp="1"/>
          </p:cNvSpPr>
          <p:nvPr>
            <p:ph type="title"/>
          </p:nvPr>
        </p:nvSpPr>
        <p:spPr/>
        <p:txBody>
          <a:bodyPr/>
          <a:lstStyle/>
          <a:p>
            <a:r>
              <a:rPr lang="zh-CN" altLang="en-US" sz="2800" dirty="0"/>
              <a:t>强制使用</a:t>
            </a:r>
            <a:r>
              <a:rPr lang="en-US" altLang="zh-CN" sz="2800" dirty="0"/>
              <a:t>/</a:t>
            </a:r>
            <a:r>
              <a:rPr lang="zh-CN" altLang="en-US" sz="2800" dirty="0"/>
              <a:t>不使用索引 </a:t>
            </a:r>
            <a:r>
              <a:rPr lang="en-US" altLang="zh-CN" sz="2800" dirty="0"/>
              <a:t>in SQL Server</a:t>
            </a:r>
            <a:endParaRPr lang="zh-CN" altLang="en-US" dirty="0"/>
          </a:p>
        </p:txBody>
      </p:sp>
      <p:sp>
        <p:nvSpPr>
          <p:cNvPr id="3" name="内容占位符 2">
            <a:extLst>
              <a:ext uri="{FF2B5EF4-FFF2-40B4-BE49-F238E27FC236}">
                <a16:creationId xmlns:a16="http://schemas.microsoft.com/office/drawing/2014/main" id="{8578EC8B-1732-4D24-8D9C-891AC56B263C}"/>
              </a:ext>
            </a:extLst>
          </p:cNvPr>
          <p:cNvSpPr>
            <a:spLocks noGrp="1"/>
          </p:cNvSpPr>
          <p:nvPr>
            <p:ph idx="1"/>
          </p:nvPr>
        </p:nvSpPr>
        <p:spPr/>
        <p:txBody>
          <a:bodyPr/>
          <a:lstStyle/>
          <a:p>
            <a:pPr>
              <a:defRPr/>
            </a:pPr>
            <a:r>
              <a:rPr lang="zh-CN" altLang="zh-CN" dirty="0"/>
              <a:t>强制使用</a:t>
            </a:r>
          </a:p>
          <a:p>
            <a:pPr marL="0" indent="0">
              <a:buFont typeface="Wingdings" pitchFamily="2" charset="2"/>
              <a:buNone/>
              <a:defRPr/>
            </a:pPr>
            <a:r>
              <a:rPr lang="en-US" altLang="zh-CN" dirty="0"/>
              <a:t>  select*  </a:t>
            </a:r>
          </a:p>
          <a:p>
            <a:pPr marL="0" indent="0">
              <a:buFont typeface="Wingdings" pitchFamily="2" charset="2"/>
              <a:buNone/>
              <a:defRPr/>
            </a:pPr>
            <a:r>
              <a:rPr lang="en-US" altLang="zh-CN" dirty="0"/>
              <a:t>  from  </a:t>
            </a:r>
            <a:r>
              <a:rPr lang="en-US" altLang="zh-CN" dirty="0" err="1"/>
              <a:t>tbMROData</a:t>
            </a:r>
            <a:r>
              <a:rPr lang="en-US" altLang="zh-CN" dirty="0"/>
              <a:t>  </a:t>
            </a:r>
            <a:r>
              <a:rPr lang="en-US" altLang="zh-CN" b="1" dirty="0">
                <a:solidFill>
                  <a:srgbClr val="FF0000"/>
                </a:solidFill>
              </a:rPr>
              <a:t>with(index=</a:t>
            </a:r>
            <a:r>
              <a:rPr lang="en-US" altLang="zh-CN" b="1" dirty="0" err="1">
                <a:solidFill>
                  <a:srgbClr val="FF0000"/>
                </a:solidFill>
              </a:rPr>
              <a:t>timeide</a:t>
            </a:r>
            <a:r>
              <a:rPr lang="en-US" altLang="zh-CN" b="1" dirty="0">
                <a:solidFill>
                  <a:srgbClr val="FF0000"/>
                </a:solidFill>
              </a:rPr>
              <a:t>)</a:t>
            </a:r>
            <a:endParaRPr lang="zh-CN" altLang="zh-CN" b="1" dirty="0">
              <a:solidFill>
                <a:srgbClr val="FF0000"/>
              </a:solidFill>
            </a:endParaRPr>
          </a:p>
          <a:p>
            <a:pPr marL="0" indent="0">
              <a:buFont typeface="Wingdings" pitchFamily="2" charset="2"/>
              <a:buNone/>
              <a:defRPr/>
            </a:pPr>
            <a:r>
              <a:rPr lang="en-US" altLang="zh-CN" dirty="0"/>
              <a:t>  </a:t>
            </a:r>
            <a:r>
              <a:rPr lang="en-US" altLang="zh-CN" dirty="0" err="1"/>
              <a:t>whereTimeStamp</a:t>
            </a:r>
            <a:r>
              <a:rPr lang="en-US" altLang="zh-CN" dirty="0"/>
              <a:t>='2016-07-19T10:00:03.840'</a:t>
            </a:r>
            <a:endParaRPr lang="zh-CN" altLang="zh-CN" dirty="0"/>
          </a:p>
          <a:p>
            <a:pPr>
              <a:defRPr/>
            </a:pPr>
            <a:endParaRPr lang="en-US" altLang="zh-CN" dirty="0"/>
          </a:p>
          <a:p>
            <a:pPr>
              <a:defRPr/>
            </a:pPr>
            <a:r>
              <a:rPr lang="zh-CN" altLang="zh-CN" dirty="0"/>
              <a:t>强制不使用</a:t>
            </a:r>
          </a:p>
          <a:p>
            <a:pPr marL="0" indent="0">
              <a:buFont typeface="Wingdings" pitchFamily="2" charset="2"/>
              <a:buNone/>
              <a:defRPr/>
            </a:pPr>
            <a:r>
              <a:rPr lang="en-US" altLang="zh-CN" dirty="0"/>
              <a:t>  </a:t>
            </a:r>
            <a:r>
              <a:rPr lang="en-US" altLang="zh-CN" dirty="0">
                <a:solidFill>
                  <a:srgbClr val="FF0000"/>
                </a:solidFill>
              </a:rPr>
              <a:t>alter index </a:t>
            </a:r>
            <a:r>
              <a:rPr lang="en-US" altLang="zh-CN" dirty="0" err="1">
                <a:solidFill>
                  <a:srgbClr val="FF0000"/>
                </a:solidFill>
              </a:rPr>
              <a:t>timeide</a:t>
            </a:r>
            <a:r>
              <a:rPr lang="en-US" altLang="zh-CN" dirty="0">
                <a:solidFill>
                  <a:srgbClr val="FF0000"/>
                </a:solidFill>
              </a:rPr>
              <a:t> on </a:t>
            </a:r>
            <a:r>
              <a:rPr lang="en-US" altLang="zh-CN" dirty="0" err="1">
                <a:solidFill>
                  <a:srgbClr val="FF0000"/>
                </a:solidFill>
              </a:rPr>
              <a:t>tbMRODatanew</a:t>
            </a:r>
            <a:endParaRPr lang="zh-CN" altLang="zh-CN" dirty="0">
              <a:solidFill>
                <a:srgbClr val="FF0000"/>
              </a:solidFill>
            </a:endParaRPr>
          </a:p>
          <a:p>
            <a:pPr marL="0" indent="0">
              <a:buFont typeface="Wingdings" pitchFamily="2" charset="2"/>
              <a:buNone/>
              <a:defRPr/>
            </a:pPr>
            <a:r>
              <a:rPr lang="en-US" altLang="zh-CN" dirty="0">
                <a:solidFill>
                  <a:srgbClr val="FF0000"/>
                </a:solidFill>
              </a:rPr>
              <a:t>  disable</a:t>
            </a:r>
            <a:endParaRPr lang="zh-CN" altLang="zh-CN" dirty="0"/>
          </a:p>
          <a:p>
            <a:pPr marL="0" indent="0">
              <a:buFont typeface="Wingdings" pitchFamily="2" charset="2"/>
              <a:buNone/>
              <a:defRPr/>
            </a:pPr>
            <a:r>
              <a:rPr lang="en-US" altLang="zh-CN" dirty="0"/>
              <a:t>  select* </a:t>
            </a:r>
          </a:p>
          <a:p>
            <a:pPr marL="0" indent="0">
              <a:buFont typeface="Wingdings" pitchFamily="2" charset="2"/>
              <a:buNone/>
              <a:defRPr/>
            </a:pPr>
            <a:r>
              <a:rPr lang="en-US" altLang="zh-CN" dirty="0"/>
              <a:t>  from </a:t>
            </a:r>
            <a:r>
              <a:rPr lang="en-US" altLang="zh-CN" dirty="0" err="1"/>
              <a:t>tbMRODatanew</a:t>
            </a:r>
            <a:endParaRPr lang="zh-CN" altLang="zh-CN" dirty="0"/>
          </a:p>
          <a:p>
            <a:pPr marL="0" indent="0">
              <a:buFont typeface="Wingdings" pitchFamily="2" charset="2"/>
              <a:buNone/>
              <a:defRPr/>
            </a:pPr>
            <a:r>
              <a:rPr lang="en-US" altLang="zh-CN" dirty="0"/>
              <a:t>  where  </a:t>
            </a:r>
            <a:r>
              <a:rPr lang="en-US" altLang="zh-CN" dirty="0" err="1"/>
              <a:t>TimeStamp</a:t>
            </a:r>
            <a:r>
              <a:rPr lang="en-US" altLang="zh-CN" dirty="0"/>
              <a:t>='2016-07-19T10:00:03.840'</a:t>
            </a:r>
            <a:endParaRPr lang="zh-CN" altLang="zh-CN" dirty="0"/>
          </a:p>
          <a:p>
            <a:endParaRPr lang="zh-CN" altLang="en-US" dirty="0"/>
          </a:p>
        </p:txBody>
      </p:sp>
      <p:sp>
        <p:nvSpPr>
          <p:cNvPr id="4" name="日期占位符 3">
            <a:extLst>
              <a:ext uri="{FF2B5EF4-FFF2-40B4-BE49-F238E27FC236}">
                <a16:creationId xmlns:a16="http://schemas.microsoft.com/office/drawing/2014/main" id="{881EED03-A474-49FC-A601-B82D163D4824}"/>
              </a:ext>
            </a:extLst>
          </p:cNvPr>
          <p:cNvSpPr>
            <a:spLocks noGrp="1"/>
          </p:cNvSpPr>
          <p:nvPr>
            <p:ph type="dt" sz="half" idx="10"/>
          </p:nvPr>
        </p:nvSpPr>
        <p:spPr/>
        <p:txBody>
          <a:bodyPr/>
          <a:lstStyle/>
          <a:p>
            <a:fld id="{65C75CC0-5E10-489A-9BED-7766186C1F64}"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1A5F044E-1658-427D-A7FE-0CDA79653E58}"/>
              </a:ext>
            </a:extLst>
          </p:cNvPr>
          <p:cNvSpPr>
            <a:spLocks noGrp="1"/>
          </p:cNvSpPr>
          <p:nvPr>
            <p:ph type="sldNum" sz="quarter" idx="12"/>
          </p:nvPr>
        </p:nvSpPr>
        <p:spPr/>
        <p:txBody>
          <a:bodyPr/>
          <a:lstStyle/>
          <a:p>
            <a:fld id="{47C4BD23-150C-4A56-8E66-9482A3FB2E80}" type="slidenum">
              <a:rPr lang="zh-CN" altLang="en-US" smtClean="0"/>
              <a:pPr/>
              <a:t>68</a:t>
            </a:fld>
            <a:endParaRPr lang="zh-CN" altLang="en-US" dirty="0"/>
          </a:p>
        </p:txBody>
      </p:sp>
    </p:spTree>
    <p:extLst>
      <p:ext uri="{BB962C8B-B14F-4D97-AF65-F5344CB8AC3E}">
        <p14:creationId xmlns:p14="http://schemas.microsoft.com/office/powerpoint/2010/main" val="671114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A1F97-05A7-4BFB-9D88-9E98D3185654}"/>
              </a:ext>
            </a:extLst>
          </p:cNvPr>
          <p:cNvSpPr>
            <a:spLocks noGrp="1"/>
          </p:cNvSpPr>
          <p:nvPr>
            <p:ph type="title"/>
          </p:nvPr>
        </p:nvSpPr>
        <p:spPr/>
        <p:txBody>
          <a:bodyPr>
            <a:normAutofit/>
          </a:bodyPr>
          <a:lstStyle/>
          <a:p>
            <a:r>
              <a:rPr lang="zh-CN" altLang="en-US" dirty="0">
                <a:highlight>
                  <a:srgbClr val="FFFF00"/>
                </a:highlight>
                <a:latin typeface="Times New Roman" pitchFamily="18" charset="0"/>
                <a:cs typeface="Times New Roman" pitchFamily="18" charset="0"/>
              </a:rPr>
              <a:t>掌握：适宜建立索引的属性</a:t>
            </a:r>
            <a:endParaRPr lang="zh-CN" altLang="en-US" dirty="0">
              <a:highlight>
                <a:srgbClr val="FFFF00"/>
              </a:highlight>
            </a:endParaRPr>
          </a:p>
        </p:txBody>
      </p:sp>
      <p:sp>
        <p:nvSpPr>
          <p:cNvPr id="3" name="内容占位符 2">
            <a:extLst>
              <a:ext uri="{FF2B5EF4-FFF2-40B4-BE49-F238E27FC236}">
                <a16:creationId xmlns:a16="http://schemas.microsoft.com/office/drawing/2014/main" id="{51531AFF-5B2E-4A34-A19F-8157E916B55F}"/>
              </a:ext>
            </a:extLst>
          </p:cNvPr>
          <p:cNvSpPr>
            <a:spLocks noGrp="1"/>
          </p:cNvSpPr>
          <p:nvPr>
            <p:ph idx="1"/>
          </p:nvPr>
        </p:nvSpPr>
        <p:spPr/>
        <p:txBody>
          <a:bodyPr/>
          <a:lstStyle/>
          <a:p>
            <a:pPr>
              <a:lnSpc>
                <a:spcPct val="120000"/>
              </a:lnSpc>
            </a:pPr>
            <a:r>
              <a:rPr lang="zh-CN" altLang="zh-CN" dirty="0">
                <a:cs typeface="Times New Roman" pitchFamily="18" charset="0"/>
              </a:rPr>
              <a:t>对</a:t>
            </a:r>
            <a:r>
              <a:rPr lang="en-US" altLang="zh-CN" dirty="0">
                <a:cs typeface="Times New Roman" pitchFamily="18" charset="0"/>
              </a:rPr>
              <a:t>select</a:t>
            </a:r>
            <a:r>
              <a:rPr lang="zh-CN" altLang="en-US" dirty="0">
                <a:cs typeface="Times New Roman" pitchFamily="18" charset="0"/>
              </a:rPr>
              <a:t>查询，针对</a:t>
            </a:r>
            <a:r>
              <a:rPr lang="en-US" altLang="zh-CN" dirty="0">
                <a:cs typeface="Times New Roman" pitchFamily="18" charset="0"/>
              </a:rPr>
              <a:t>select-from-where-</a:t>
            </a:r>
            <a:r>
              <a:rPr lang="en-US" altLang="zh-CN" dirty="0" err="1">
                <a:cs typeface="Times New Roman" pitchFamily="18" charset="0"/>
              </a:rPr>
              <a:t>groupby</a:t>
            </a:r>
            <a:r>
              <a:rPr lang="en-US" altLang="zh-CN" dirty="0">
                <a:cs typeface="Times New Roman" pitchFamily="18" charset="0"/>
              </a:rPr>
              <a:t>-having</a:t>
            </a:r>
            <a:r>
              <a:rPr lang="zh-CN" altLang="zh-CN" dirty="0">
                <a:cs typeface="Times New Roman" pitchFamily="18" charset="0"/>
              </a:rPr>
              <a:t>操作</a:t>
            </a:r>
            <a:r>
              <a:rPr lang="zh-CN" altLang="en-US" dirty="0">
                <a:cs typeface="Times New Roman" pitchFamily="18" charset="0"/>
              </a:rPr>
              <a:t>，在以下属性上建立</a:t>
            </a:r>
            <a:r>
              <a:rPr lang="zh-CN" altLang="zh-CN" dirty="0">
                <a:cs typeface="Times New Roman" pitchFamily="18" charset="0"/>
              </a:rPr>
              <a:t>聚集或非聚集索引，有利于提高访问速度</a:t>
            </a:r>
            <a:endParaRPr lang="en-US" altLang="zh-CN" dirty="0">
              <a:cs typeface="Times New Roman" pitchFamily="18" charset="0"/>
            </a:endParaRPr>
          </a:p>
          <a:p>
            <a:pPr lvl="1">
              <a:lnSpc>
                <a:spcPct val="120000"/>
              </a:lnSpc>
            </a:pPr>
            <a:r>
              <a:rPr lang="en-US" altLang="zh-CN" dirty="0">
                <a:cs typeface="Times New Roman" pitchFamily="18" charset="0"/>
              </a:rPr>
              <a:t>where</a:t>
            </a:r>
            <a:r>
              <a:rPr lang="zh-CN" altLang="en-US" dirty="0">
                <a:cs typeface="Times New Roman" pitchFamily="18" charset="0"/>
              </a:rPr>
              <a:t>子句</a:t>
            </a:r>
            <a:r>
              <a:rPr lang="zh-CN" altLang="zh-CN" dirty="0">
                <a:cs typeface="Times New Roman" pitchFamily="18" charset="0"/>
              </a:rPr>
              <a:t>涉及到的查询</a:t>
            </a:r>
            <a:r>
              <a:rPr lang="zh-CN" altLang="en-US" dirty="0">
                <a:cs typeface="Times New Roman" pitchFamily="18" charset="0"/>
              </a:rPr>
              <a:t>属性（</a:t>
            </a:r>
            <a:r>
              <a:rPr lang="en-US" altLang="zh-CN" dirty="0">
                <a:cs typeface="Times New Roman" pitchFamily="18" charset="0"/>
              </a:rPr>
              <a:t>e.g. budget</a:t>
            </a:r>
            <a:r>
              <a:rPr lang="zh-CN" altLang="en-US" dirty="0">
                <a:cs typeface="Times New Roman" pitchFamily="18" charset="0"/>
              </a:rPr>
              <a:t>）</a:t>
            </a:r>
            <a:r>
              <a:rPr lang="zh-CN" altLang="zh-CN" dirty="0">
                <a:cs typeface="Times New Roman" pitchFamily="18" charset="0"/>
              </a:rPr>
              <a:t>、连接属性</a:t>
            </a:r>
            <a:r>
              <a:rPr lang="en-US" altLang="zh-CN" dirty="0">
                <a:cs typeface="Times New Roman" pitchFamily="18" charset="0"/>
              </a:rPr>
              <a:t>(</a:t>
            </a:r>
            <a:r>
              <a:rPr lang="en-US" altLang="zh-CN" dirty="0" err="1">
                <a:cs typeface="Times New Roman" pitchFamily="18" charset="0"/>
              </a:rPr>
              <a:t>dept_name</a:t>
            </a:r>
            <a:r>
              <a:rPr lang="en-US" altLang="zh-CN" dirty="0">
                <a:cs typeface="Times New Roman" pitchFamily="18" charset="0"/>
              </a:rPr>
              <a:t>)</a:t>
            </a:r>
          </a:p>
          <a:p>
            <a:pPr lvl="1">
              <a:lnSpc>
                <a:spcPct val="120000"/>
              </a:lnSpc>
            </a:pPr>
            <a:r>
              <a:rPr lang="en-US" altLang="zh-CN" dirty="0">
                <a:cs typeface="Times New Roman" pitchFamily="18" charset="0"/>
              </a:rPr>
              <a:t>group-by</a:t>
            </a:r>
            <a:r>
              <a:rPr lang="zh-CN" altLang="en-US" dirty="0">
                <a:cs typeface="Times New Roman" pitchFamily="18" charset="0"/>
              </a:rPr>
              <a:t>子句中的分组属性</a:t>
            </a:r>
            <a:r>
              <a:rPr lang="en-US" altLang="zh-CN" dirty="0">
                <a:cs typeface="Times New Roman" pitchFamily="18" charset="0"/>
              </a:rPr>
              <a:t>, e.g. building</a:t>
            </a:r>
          </a:p>
          <a:p>
            <a:pPr>
              <a:lnSpc>
                <a:spcPct val="120000"/>
              </a:lnSpc>
            </a:pP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BF63FE65-D9B6-484B-B600-DF718325E3C1}"/>
              </a:ext>
            </a:extLst>
          </p:cNvPr>
          <p:cNvSpPr>
            <a:spLocks noGrp="1"/>
          </p:cNvSpPr>
          <p:nvPr>
            <p:ph type="dt" sz="half" idx="10"/>
          </p:nvPr>
        </p:nvSpPr>
        <p:spPr/>
        <p:txBody>
          <a:bodyPr/>
          <a:lstStyle/>
          <a:p>
            <a:fld id="{E730B2E9-2397-431A-B426-56105C9AEFA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FACED95-E1F5-4FFA-AEF6-37E5BEB12A11}"/>
              </a:ext>
            </a:extLst>
          </p:cNvPr>
          <p:cNvSpPr>
            <a:spLocks noGrp="1"/>
          </p:cNvSpPr>
          <p:nvPr>
            <p:ph type="sldNum" sz="quarter" idx="12"/>
          </p:nvPr>
        </p:nvSpPr>
        <p:spPr/>
        <p:txBody>
          <a:bodyPr/>
          <a:lstStyle/>
          <a:p>
            <a:fld id="{47C4BD23-150C-4A56-8E66-9482A3FB2E80}" type="slidenum">
              <a:rPr lang="zh-CN" altLang="en-US" smtClean="0"/>
              <a:pPr/>
              <a:t>69</a:t>
            </a:fld>
            <a:endParaRPr lang="zh-CN" altLang="en-US" dirty="0"/>
          </a:p>
        </p:txBody>
      </p:sp>
      <p:sp>
        <p:nvSpPr>
          <p:cNvPr id="6" name="Text Box 5">
            <a:extLst>
              <a:ext uri="{FF2B5EF4-FFF2-40B4-BE49-F238E27FC236}">
                <a16:creationId xmlns:a16="http://schemas.microsoft.com/office/drawing/2014/main" id="{40FA3303-E20E-40D0-81BF-01D687678562}"/>
              </a:ext>
            </a:extLst>
          </p:cNvPr>
          <p:cNvSpPr txBox="1">
            <a:spLocks noChangeArrowheads="1"/>
          </p:cNvSpPr>
          <p:nvPr/>
        </p:nvSpPr>
        <p:spPr bwMode="auto">
          <a:xfrm>
            <a:off x="2367597" y="3146082"/>
            <a:ext cx="7357427" cy="2308324"/>
          </a:xfrm>
          <a:prstGeom prst="rect">
            <a:avLst/>
          </a:prstGeom>
          <a:solidFill>
            <a:schemeClr val="accent4">
              <a:lumMod val="20000"/>
              <a:lumOff val="80000"/>
            </a:schemeClr>
          </a:solidFill>
          <a:ln>
            <a:noFill/>
          </a:ln>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r>
              <a:rPr lang="en-US" altLang="en-US"/>
              <a:t>select      building, </a:t>
            </a:r>
            <a:r>
              <a:rPr lang="en-US" altLang="en-US" dirty="0"/>
              <a:t>avg (salary) as </a:t>
            </a:r>
            <a:r>
              <a:rPr lang="en-US" altLang="en-US" dirty="0" err="1"/>
              <a:t>avg_salary</a:t>
            </a:r>
            <a:endParaRPr lang="en-US" altLang="en-US" dirty="0"/>
          </a:p>
          <a:p>
            <a:r>
              <a:rPr lang="en-US" altLang="en-US" dirty="0"/>
              <a:t>from        instructor </a:t>
            </a:r>
            <a:r>
              <a:rPr lang="en-US" altLang="en-US" dirty="0" err="1"/>
              <a:t>natual_join</a:t>
            </a:r>
            <a:r>
              <a:rPr lang="en-US" altLang="en-US" dirty="0"/>
              <a:t> department</a:t>
            </a:r>
          </a:p>
          <a:p>
            <a:r>
              <a:rPr lang="en-US" altLang="zh-CN" dirty="0"/>
              <a:t>where     budget&gt;20000</a:t>
            </a:r>
            <a:endParaRPr lang="en-US" altLang="en-US" dirty="0"/>
          </a:p>
          <a:p>
            <a:r>
              <a:rPr lang="en-US" altLang="en-US" dirty="0"/>
              <a:t>group by building</a:t>
            </a:r>
          </a:p>
          <a:p>
            <a:r>
              <a:rPr lang="en-US" altLang="en-US" dirty="0"/>
              <a:t>    having avg (salary) &gt; 42000</a:t>
            </a:r>
          </a:p>
          <a:p>
            <a:r>
              <a:rPr lang="en-US" altLang="en-US" dirty="0"/>
              <a:t>order by </a:t>
            </a:r>
            <a:r>
              <a:rPr lang="en-US" altLang="en-US" dirty="0" err="1"/>
              <a:t>dept_name</a:t>
            </a:r>
            <a:r>
              <a:rPr lang="en-US" altLang="en-US" dirty="0"/>
              <a:t>  desc</a:t>
            </a:r>
          </a:p>
        </p:txBody>
      </p:sp>
    </p:spTree>
    <p:extLst>
      <p:ext uri="{BB962C8B-B14F-4D97-AF65-F5344CB8AC3E}">
        <p14:creationId xmlns:p14="http://schemas.microsoft.com/office/powerpoint/2010/main" val="3684553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02B204D-5F12-4A3B-985E-AFDCCDE5E6A9}"/>
              </a:ext>
            </a:extLst>
          </p:cNvPr>
          <p:cNvSpPr>
            <a:spLocks noGrp="1"/>
          </p:cNvSpPr>
          <p:nvPr>
            <p:ph type="sldNum" sz="quarter" idx="12"/>
          </p:nvPr>
        </p:nvSpPr>
        <p:spPr/>
        <p:txBody>
          <a:bodyPr/>
          <a:lstStyle/>
          <a:p>
            <a:fld id="{47C4BD23-150C-4A56-8E66-9482A3FB2E80}" type="slidenum">
              <a:rPr lang="zh-CN" altLang="en-US" smtClean="0"/>
              <a:t>7</a:t>
            </a:fld>
            <a:endParaRPr lang="zh-CN" altLang="en-US"/>
          </a:p>
        </p:txBody>
      </p:sp>
      <p:sp>
        <p:nvSpPr>
          <p:cNvPr id="4" name="日期占位符 3">
            <a:extLst>
              <a:ext uri="{FF2B5EF4-FFF2-40B4-BE49-F238E27FC236}">
                <a16:creationId xmlns:a16="http://schemas.microsoft.com/office/drawing/2014/main" id="{7DD01C9D-384E-4250-B189-66E8A29E5391}"/>
              </a:ext>
            </a:extLst>
          </p:cNvPr>
          <p:cNvSpPr>
            <a:spLocks noGrp="1"/>
          </p:cNvSpPr>
          <p:nvPr>
            <p:ph type="dt" sz="half" idx="10"/>
          </p:nvPr>
        </p:nvSpPr>
        <p:spPr/>
        <p:txBody>
          <a:bodyPr/>
          <a:lstStyle/>
          <a:p>
            <a:fld id="{14EAD08C-A17E-4655-951D-EF5B69E8AB90}" type="datetime1">
              <a:rPr lang="zh-CN" altLang="en-US" smtClean="0"/>
              <a:t>2021/12/1</a:t>
            </a:fld>
            <a:endParaRPr lang="zh-CN" altLang="en-US" dirty="0"/>
          </a:p>
        </p:txBody>
      </p:sp>
      <p:sp>
        <p:nvSpPr>
          <p:cNvPr id="5" name="AutoShape 2">
            <a:extLst>
              <a:ext uri="{FF2B5EF4-FFF2-40B4-BE49-F238E27FC236}">
                <a16:creationId xmlns:a16="http://schemas.microsoft.com/office/drawing/2014/main" id="{ECD1AC1A-899C-4EF9-8082-F401BB9812D2}"/>
              </a:ext>
            </a:extLst>
          </p:cNvPr>
          <p:cNvSpPr>
            <a:spLocks noChangeArrowheads="1"/>
          </p:cNvSpPr>
          <p:nvPr/>
        </p:nvSpPr>
        <p:spPr bwMode="auto">
          <a:xfrm>
            <a:off x="2087880" y="3359785"/>
            <a:ext cx="457200" cy="304800"/>
          </a:xfrm>
          <a:prstGeom prst="rightArrow">
            <a:avLst>
              <a:gd name="adj1" fmla="val 50000"/>
              <a:gd name="adj2" fmla="val 37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3">
            <a:extLst>
              <a:ext uri="{FF2B5EF4-FFF2-40B4-BE49-F238E27FC236}">
                <a16:creationId xmlns:a16="http://schemas.microsoft.com/office/drawing/2014/main" id="{3080A4A6-9AD4-4F5D-9694-C369C85B4AB5}"/>
              </a:ext>
            </a:extLst>
          </p:cNvPr>
          <p:cNvSpPr txBox="1">
            <a:spLocks noChangeArrowheads="1"/>
          </p:cNvSpPr>
          <p:nvPr/>
        </p:nvSpPr>
        <p:spPr bwMode="auto">
          <a:xfrm>
            <a:off x="1325880" y="5064760"/>
            <a:ext cx="118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a:latin typeface="+mn-lt"/>
                <a:ea typeface="微软雅黑 Light" panose="020B0502040204020203" pitchFamily="34" charset="-122"/>
              </a:rPr>
              <a:t>搜索键</a:t>
            </a:r>
          </a:p>
          <a:p>
            <a:pPr eaLnBrk="1" hangingPunct="1"/>
            <a:r>
              <a:rPr lang="zh-CN" altLang="en-US" sz="1600">
                <a:latin typeface="+mn-lt"/>
                <a:ea typeface="微软雅黑 Light" panose="020B0502040204020203" pitchFamily="34" charset="-122"/>
              </a:rPr>
              <a:t>(</a:t>
            </a:r>
            <a:r>
              <a:rPr lang="en-US" altLang="zh-CN" sz="1600">
                <a:latin typeface="+mn-lt"/>
                <a:ea typeface="微软雅黑 Light" panose="020B0502040204020203" pitchFamily="34" charset="-122"/>
              </a:rPr>
              <a:t>search key)</a:t>
            </a:r>
          </a:p>
        </p:txBody>
      </p:sp>
      <p:sp>
        <p:nvSpPr>
          <p:cNvPr id="7" name="Text Box 4">
            <a:extLst>
              <a:ext uri="{FF2B5EF4-FFF2-40B4-BE49-F238E27FC236}">
                <a16:creationId xmlns:a16="http://schemas.microsoft.com/office/drawing/2014/main" id="{67989B81-BCEB-4083-9EF9-0B75E4DE5359}"/>
              </a:ext>
            </a:extLst>
          </p:cNvPr>
          <p:cNvSpPr txBox="1">
            <a:spLocks noChangeArrowheads="1"/>
          </p:cNvSpPr>
          <p:nvPr/>
        </p:nvSpPr>
        <p:spPr bwMode="auto">
          <a:xfrm>
            <a:off x="2621280" y="5068944"/>
            <a:ext cx="1063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dirty="0">
                <a:latin typeface="+mn-lt"/>
                <a:ea typeface="微软雅黑 Light" panose="020B0502040204020203" pitchFamily="34" charset="-122"/>
              </a:rPr>
              <a:t>索引文件</a:t>
            </a:r>
          </a:p>
          <a:p>
            <a:pPr eaLnBrk="1" hangingPunct="1"/>
            <a:r>
              <a:rPr lang="zh-CN" altLang="en-US" sz="1600" dirty="0">
                <a:latin typeface="+mn-lt"/>
                <a:ea typeface="微软雅黑 Light" panose="020B0502040204020203" pitchFamily="34" charset="-122"/>
              </a:rPr>
              <a:t>(</a:t>
            </a:r>
            <a:r>
              <a:rPr lang="en-US" altLang="zh-CN" sz="1600" dirty="0">
                <a:latin typeface="+mn-lt"/>
                <a:ea typeface="微软雅黑 Light" panose="020B0502040204020203" pitchFamily="34" charset="-122"/>
              </a:rPr>
              <a:t>index file)</a:t>
            </a:r>
          </a:p>
        </p:txBody>
      </p:sp>
      <p:sp>
        <p:nvSpPr>
          <p:cNvPr id="8" name="Text Box 5">
            <a:extLst>
              <a:ext uri="{FF2B5EF4-FFF2-40B4-BE49-F238E27FC236}">
                <a16:creationId xmlns:a16="http://schemas.microsoft.com/office/drawing/2014/main" id="{83338328-2085-4BBA-AF68-2069CDC17E98}"/>
              </a:ext>
            </a:extLst>
          </p:cNvPr>
          <p:cNvSpPr txBox="1">
            <a:spLocks noChangeArrowheads="1"/>
          </p:cNvSpPr>
          <p:nvPr/>
        </p:nvSpPr>
        <p:spPr bwMode="auto">
          <a:xfrm>
            <a:off x="4154423" y="5217160"/>
            <a:ext cx="34932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sz="1600" dirty="0">
                <a:latin typeface="+mn-lt"/>
                <a:ea typeface="微软雅黑 Light" panose="020B0502040204020203" pitchFamily="34" charset="-122"/>
              </a:rPr>
              <a:t>数据文件</a:t>
            </a:r>
          </a:p>
          <a:p>
            <a:pPr algn="ctr" eaLnBrk="1" hangingPunct="1"/>
            <a:r>
              <a:rPr lang="zh-CN" altLang="en-US" sz="1600" dirty="0">
                <a:latin typeface="+mn-lt"/>
                <a:ea typeface="微软雅黑 Light" panose="020B0502040204020203" pitchFamily="34" charset="-122"/>
              </a:rPr>
              <a:t>（主文件、被索引文件</a:t>
            </a:r>
            <a:r>
              <a:rPr lang="en-US" altLang="zh-CN" sz="1600" dirty="0">
                <a:latin typeface="+mn-lt"/>
                <a:ea typeface="微软雅黑 Light" panose="020B0502040204020203" pitchFamily="34" charset="-122"/>
              </a:rPr>
              <a:t>indexed file）</a:t>
            </a:r>
          </a:p>
        </p:txBody>
      </p:sp>
      <p:sp>
        <p:nvSpPr>
          <p:cNvPr id="9" name="Text Box 6">
            <a:extLst>
              <a:ext uri="{FF2B5EF4-FFF2-40B4-BE49-F238E27FC236}">
                <a16:creationId xmlns:a16="http://schemas.microsoft.com/office/drawing/2014/main" id="{920A48B9-4CBC-4A83-B7B8-7EE635F478F2}"/>
              </a:ext>
            </a:extLst>
          </p:cNvPr>
          <p:cNvSpPr txBox="1">
            <a:spLocks noChangeArrowheads="1"/>
          </p:cNvSpPr>
          <p:nvPr/>
        </p:nvSpPr>
        <p:spPr bwMode="auto">
          <a:xfrm>
            <a:off x="1312386" y="1883529"/>
            <a:ext cx="53181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1800" dirty="0">
                <a:latin typeface="+mn-lt"/>
              </a:rPr>
              <a:t>s</a:t>
            </a:r>
            <a:r>
              <a:rPr lang="en-US" altLang="zh-CN" sz="1800" baseline="-25000" dirty="0">
                <a:latin typeface="+mn-lt"/>
              </a:rPr>
              <a:t>1</a:t>
            </a:r>
          </a:p>
          <a:p>
            <a:pPr algn="ctr" eaLnBrk="1" hangingPunct="1"/>
            <a:r>
              <a:rPr lang="en-US" altLang="zh-CN" sz="1800" dirty="0">
                <a:latin typeface="+mn-lt"/>
              </a:rPr>
              <a:t>s</a:t>
            </a:r>
            <a:r>
              <a:rPr lang="en-US" altLang="zh-CN" sz="1800" baseline="-25000" dirty="0">
                <a:latin typeface="+mn-lt"/>
              </a:rPr>
              <a:t>2</a:t>
            </a:r>
          </a:p>
          <a:p>
            <a:pPr algn="ctr" eaLnBrk="1" hangingPunct="1"/>
            <a:r>
              <a:rPr lang="en-US" altLang="zh-CN" sz="1800" dirty="0">
                <a:latin typeface="+mn-lt"/>
              </a:rPr>
              <a:t>s</a:t>
            </a:r>
            <a:r>
              <a:rPr lang="en-US" altLang="zh-CN" sz="1800" baseline="-25000" dirty="0">
                <a:latin typeface="+mn-lt"/>
              </a:rPr>
              <a:t>3</a:t>
            </a:r>
          </a:p>
          <a:p>
            <a:pPr algn="ctr" eaLnBrk="1" hangingPunct="1"/>
            <a:r>
              <a:rPr lang="en-US" altLang="zh-CN" sz="1800" dirty="0">
                <a:latin typeface="+mn-lt"/>
              </a:rPr>
              <a:t>.</a:t>
            </a:r>
          </a:p>
          <a:p>
            <a:pPr algn="ctr" eaLnBrk="1" hangingPunct="1"/>
            <a:r>
              <a:rPr lang="en-US" altLang="zh-CN" sz="1800" dirty="0">
                <a:latin typeface="+mn-lt"/>
              </a:rPr>
              <a:t>.</a:t>
            </a:r>
          </a:p>
          <a:p>
            <a:pPr algn="ctr" eaLnBrk="1" hangingPunct="1"/>
            <a:r>
              <a:rPr lang="en-US" altLang="zh-CN" sz="1800" dirty="0" err="1">
                <a:latin typeface="+mn-lt"/>
              </a:rPr>
              <a:t>s</a:t>
            </a:r>
            <a:r>
              <a:rPr lang="en-US" altLang="zh-CN" sz="1800" baseline="-25000" dirty="0" err="1">
                <a:latin typeface="+mn-lt"/>
              </a:rPr>
              <a:t>i</a:t>
            </a:r>
            <a:endParaRPr lang="en-US" altLang="zh-CN" sz="1800" dirty="0">
              <a:latin typeface="+mn-lt"/>
            </a:endParaRPr>
          </a:p>
          <a:p>
            <a:pPr algn="ctr" eaLnBrk="1" hangingPunct="1"/>
            <a:r>
              <a:rPr lang="en-US" altLang="zh-CN" sz="1800" dirty="0">
                <a:latin typeface="+mn-lt"/>
              </a:rPr>
              <a:t>.</a:t>
            </a:r>
          </a:p>
          <a:p>
            <a:pPr algn="ctr" eaLnBrk="1" hangingPunct="1"/>
            <a:r>
              <a:rPr lang="en-US" altLang="zh-CN" sz="1800" dirty="0">
                <a:latin typeface="+mn-lt"/>
              </a:rPr>
              <a:t>.</a:t>
            </a:r>
          </a:p>
          <a:p>
            <a:pPr algn="ctr" eaLnBrk="1" hangingPunct="1"/>
            <a:r>
              <a:rPr lang="en-US" altLang="zh-CN" sz="1800" dirty="0" err="1">
                <a:latin typeface="+mn-lt"/>
              </a:rPr>
              <a:t>s</a:t>
            </a:r>
            <a:r>
              <a:rPr lang="en-US" altLang="zh-CN" sz="1800" baseline="-25000" dirty="0" err="1">
                <a:latin typeface="+mn-lt"/>
              </a:rPr>
              <a:t>j</a:t>
            </a:r>
            <a:endParaRPr lang="en-US" altLang="zh-CN" sz="1800" baseline="-25000" dirty="0">
              <a:latin typeface="+mn-lt"/>
            </a:endParaRPr>
          </a:p>
          <a:p>
            <a:pPr algn="ctr" eaLnBrk="1" hangingPunct="1"/>
            <a:r>
              <a:rPr lang="en-US" altLang="zh-CN" sz="1800" dirty="0">
                <a:latin typeface="+mn-lt"/>
              </a:rPr>
              <a:t>.</a:t>
            </a:r>
          </a:p>
          <a:p>
            <a:pPr algn="ctr" eaLnBrk="1" hangingPunct="1"/>
            <a:r>
              <a:rPr lang="en-US" altLang="zh-CN" sz="1800" dirty="0" err="1">
                <a:latin typeface="+mn-lt"/>
              </a:rPr>
              <a:t>s</a:t>
            </a:r>
            <a:r>
              <a:rPr lang="en-US" altLang="zh-CN" sz="1800" baseline="-25000" dirty="0" err="1">
                <a:latin typeface="+mn-lt"/>
              </a:rPr>
              <a:t>n</a:t>
            </a:r>
            <a:endParaRPr lang="en-US" altLang="zh-CN" sz="1800" baseline="-25000" dirty="0">
              <a:latin typeface="+mn-lt"/>
            </a:endParaRPr>
          </a:p>
        </p:txBody>
      </p:sp>
      <p:sp>
        <p:nvSpPr>
          <p:cNvPr id="10" name="AutoShape 7">
            <a:extLst>
              <a:ext uri="{FF2B5EF4-FFF2-40B4-BE49-F238E27FC236}">
                <a16:creationId xmlns:a16="http://schemas.microsoft.com/office/drawing/2014/main" id="{A55D46C3-2C11-402C-8DB3-48E3E8340215}"/>
              </a:ext>
            </a:extLst>
          </p:cNvPr>
          <p:cNvSpPr>
            <a:spLocks/>
          </p:cNvSpPr>
          <p:nvPr/>
        </p:nvSpPr>
        <p:spPr bwMode="auto">
          <a:xfrm>
            <a:off x="1783080" y="2140585"/>
            <a:ext cx="304800" cy="2724150"/>
          </a:xfrm>
          <a:prstGeom prst="rightBrace">
            <a:avLst>
              <a:gd name="adj1" fmla="val 7447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9">
            <a:extLst>
              <a:ext uri="{FF2B5EF4-FFF2-40B4-BE49-F238E27FC236}">
                <a16:creationId xmlns:a16="http://schemas.microsoft.com/office/drawing/2014/main" id="{8E188A35-3286-4F1A-84A3-9A54B5A107A0}"/>
              </a:ext>
            </a:extLst>
          </p:cNvPr>
          <p:cNvSpPr>
            <a:spLocks noChangeArrowheads="1"/>
          </p:cNvSpPr>
          <p:nvPr/>
        </p:nvSpPr>
        <p:spPr bwMode="auto">
          <a:xfrm>
            <a:off x="8336280" y="3169285"/>
            <a:ext cx="762000" cy="685800"/>
          </a:xfrm>
          <a:prstGeom prst="octagon">
            <a:avLst>
              <a:gd name="adj" fmla="val 2928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t>散列</a:t>
            </a:r>
          </a:p>
          <a:p>
            <a:pPr algn="ctr"/>
            <a:r>
              <a:rPr lang="zh-CN" altLang="en-US" sz="1600"/>
              <a:t>函数</a:t>
            </a:r>
            <a:r>
              <a:rPr lang="en-US" altLang="zh-CN" sz="1600"/>
              <a:t>H</a:t>
            </a:r>
            <a:endParaRPr lang="zh-CN" altLang="en-US" sz="1600"/>
          </a:p>
        </p:txBody>
      </p:sp>
      <p:sp>
        <p:nvSpPr>
          <p:cNvPr id="12" name="AutoShape 10">
            <a:extLst>
              <a:ext uri="{FF2B5EF4-FFF2-40B4-BE49-F238E27FC236}">
                <a16:creationId xmlns:a16="http://schemas.microsoft.com/office/drawing/2014/main" id="{2524612C-2A0A-47EE-AC4A-B980645E7323}"/>
              </a:ext>
            </a:extLst>
          </p:cNvPr>
          <p:cNvSpPr>
            <a:spLocks noChangeArrowheads="1"/>
          </p:cNvSpPr>
          <p:nvPr/>
        </p:nvSpPr>
        <p:spPr bwMode="auto">
          <a:xfrm>
            <a:off x="9098280" y="3359785"/>
            <a:ext cx="457200" cy="304800"/>
          </a:xfrm>
          <a:prstGeom prst="leftArrow">
            <a:avLst>
              <a:gd name="adj1" fmla="val 50000"/>
              <a:gd name="adj2" fmla="val 37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1">
            <a:extLst>
              <a:ext uri="{FF2B5EF4-FFF2-40B4-BE49-F238E27FC236}">
                <a16:creationId xmlns:a16="http://schemas.microsoft.com/office/drawing/2014/main" id="{A0EE8399-0F91-4DA1-A55C-1FA572523033}"/>
              </a:ext>
            </a:extLst>
          </p:cNvPr>
          <p:cNvSpPr txBox="1">
            <a:spLocks noChangeArrowheads="1"/>
          </p:cNvSpPr>
          <p:nvPr/>
        </p:nvSpPr>
        <p:spPr bwMode="auto">
          <a:xfrm>
            <a:off x="9784080" y="1942524"/>
            <a:ext cx="5334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en-US" altLang="zh-CN" sz="1800" dirty="0">
                <a:latin typeface="+mn-lt"/>
              </a:rPr>
              <a:t>s</a:t>
            </a:r>
            <a:r>
              <a:rPr lang="en-US" altLang="zh-CN" sz="1800" baseline="-25000" dirty="0">
                <a:latin typeface="+mn-lt"/>
              </a:rPr>
              <a:t>1</a:t>
            </a:r>
          </a:p>
          <a:p>
            <a:pPr algn="ctr" eaLnBrk="1" hangingPunct="1"/>
            <a:r>
              <a:rPr lang="en-US" altLang="zh-CN" sz="1800" dirty="0">
                <a:latin typeface="+mn-lt"/>
              </a:rPr>
              <a:t>s</a:t>
            </a:r>
            <a:r>
              <a:rPr lang="en-US" altLang="zh-CN" sz="1800" baseline="-25000" dirty="0">
                <a:latin typeface="+mn-lt"/>
              </a:rPr>
              <a:t>2</a:t>
            </a:r>
          </a:p>
          <a:p>
            <a:pPr algn="ctr" eaLnBrk="1" hangingPunct="1"/>
            <a:r>
              <a:rPr lang="en-US" altLang="zh-CN" sz="1800" dirty="0">
                <a:latin typeface="+mn-lt"/>
              </a:rPr>
              <a:t>s</a:t>
            </a:r>
            <a:r>
              <a:rPr lang="en-US" altLang="zh-CN" sz="1800" baseline="-25000" dirty="0">
                <a:latin typeface="+mn-lt"/>
              </a:rPr>
              <a:t>3</a:t>
            </a:r>
          </a:p>
          <a:p>
            <a:pPr algn="ctr" eaLnBrk="1" hangingPunct="1"/>
            <a:r>
              <a:rPr lang="en-US" altLang="zh-CN" sz="1800" dirty="0">
                <a:latin typeface="+mn-lt"/>
              </a:rPr>
              <a:t>.</a:t>
            </a:r>
          </a:p>
          <a:p>
            <a:pPr algn="ctr" eaLnBrk="1" hangingPunct="1"/>
            <a:r>
              <a:rPr lang="en-US" altLang="zh-CN" sz="1800" dirty="0">
                <a:latin typeface="+mn-lt"/>
              </a:rPr>
              <a:t>.</a:t>
            </a:r>
          </a:p>
          <a:p>
            <a:pPr algn="ctr" eaLnBrk="1" hangingPunct="1"/>
            <a:r>
              <a:rPr lang="en-US" altLang="zh-CN" sz="1800" dirty="0" err="1">
                <a:latin typeface="+mn-lt"/>
              </a:rPr>
              <a:t>s</a:t>
            </a:r>
            <a:r>
              <a:rPr lang="en-US" altLang="zh-CN" sz="1800" baseline="-25000" dirty="0" err="1">
                <a:latin typeface="+mn-lt"/>
              </a:rPr>
              <a:t>i</a:t>
            </a:r>
            <a:endParaRPr lang="en-US" altLang="zh-CN" sz="1800" dirty="0">
              <a:latin typeface="+mn-lt"/>
            </a:endParaRPr>
          </a:p>
          <a:p>
            <a:pPr algn="ctr" eaLnBrk="1" hangingPunct="1"/>
            <a:r>
              <a:rPr lang="en-US" altLang="zh-CN" sz="1800" dirty="0">
                <a:latin typeface="+mn-lt"/>
              </a:rPr>
              <a:t>.</a:t>
            </a:r>
          </a:p>
          <a:p>
            <a:pPr algn="ctr" eaLnBrk="1" hangingPunct="1"/>
            <a:r>
              <a:rPr lang="en-US" altLang="zh-CN" sz="1800" dirty="0">
                <a:latin typeface="+mn-lt"/>
              </a:rPr>
              <a:t>.</a:t>
            </a:r>
          </a:p>
          <a:p>
            <a:pPr algn="ctr" eaLnBrk="1" hangingPunct="1"/>
            <a:r>
              <a:rPr lang="en-US" altLang="zh-CN" sz="1800" dirty="0" err="1">
                <a:latin typeface="+mn-lt"/>
              </a:rPr>
              <a:t>s</a:t>
            </a:r>
            <a:r>
              <a:rPr lang="en-US" altLang="zh-CN" sz="1800" baseline="-25000" dirty="0" err="1">
                <a:latin typeface="+mn-lt"/>
              </a:rPr>
              <a:t>j</a:t>
            </a:r>
            <a:endParaRPr lang="en-US" altLang="zh-CN" sz="1800" baseline="-25000" dirty="0">
              <a:latin typeface="+mn-lt"/>
            </a:endParaRPr>
          </a:p>
          <a:p>
            <a:pPr algn="ctr" eaLnBrk="1" hangingPunct="1"/>
            <a:r>
              <a:rPr lang="en-US" altLang="zh-CN" sz="1800" dirty="0">
                <a:latin typeface="+mn-lt"/>
              </a:rPr>
              <a:t>.</a:t>
            </a:r>
          </a:p>
          <a:p>
            <a:pPr algn="ctr" eaLnBrk="1" hangingPunct="1"/>
            <a:r>
              <a:rPr lang="en-US" altLang="zh-CN" sz="1800" dirty="0" err="1">
                <a:latin typeface="+mn-lt"/>
              </a:rPr>
              <a:t>s</a:t>
            </a:r>
            <a:r>
              <a:rPr lang="en-US" altLang="zh-CN" sz="1800" baseline="-25000" dirty="0" err="1">
                <a:latin typeface="+mn-lt"/>
              </a:rPr>
              <a:t>n</a:t>
            </a:r>
            <a:endParaRPr lang="en-US" altLang="zh-CN" sz="1800" baseline="-25000" dirty="0">
              <a:latin typeface="+mn-lt"/>
            </a:endParaRPr>
          </a:p>
        </p:txBody>
      </p:sp>
      <p:sp>
        <p:nvSpPr>
          <p:cNvPr id="14" name="AutoShape 12">
            <a:extLst>
              <a:ext uri="{FF2B5EF4-FFF2-40B4-BE49-F238E27FC236}">
                <a16:creationId xmlns:a16="http://schemas.microsoft.com/office/drawing/2014/main" id="{D334EEBD-7966-484E-A0A5-1FC264A1C65C}"/>
              </a:ext>
            </a:extLst>
          </p:cNvPr>
          <p:cNvSpPr>
            <a:spLocks/>
          </p:cNvSpPr>
          <p:nvPr/>
        </p:nvSpPr>
        <p:spPr bwMode="auto">
          <a:xfrm flipH="1">
            <a:off x="9555480" y="2140585"/>
            <a:ext cx="304800" cy="2724150"/>
          </a:xfrm>
          <a:prstGeom prst="rightBrace">
            <a:avLst>
              <a:gd name="adj1" fmla="val 7447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a:extLst>
              <a:ext uri="{FF2B5EF4-FFF2-40B4-BE49-F238E27FC236}">
                <a16:creationId xmlns:a16="http://schemas.microsoft.com/office/drawing/2014/main" id="{CEED6588-397E-4E8A-9D56-B966F6B51191}"/>
              </a:ext>
            </a:extLst>
          </p:cNvPr>
          <p:cNvSpPr>
            <a:spLocks noChangeArrowheads="1"/>
          </p:cNvSpPr>
          <p:nvPr/>
        </p:nvSpPr>
        <p:spPr bwMode="auto">
          <a:xfrm>
            <a:off x="4754880" y="2140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3</a:t>
            </a:r>
          </a:p>
        </p:txBody>
      </p:sp>
      <p:sp>
        <p:nvSpPr>
          <p:cNvPr id="16" name="Rectangle 14">
            <a:extLst>
              <a:ext uri="{FF2B5EF4-FFF2-40B4-BE49-F238E27FC236}">
                <a16:creationId xmlns:a16="http://schemas.microsoft.com/office/drawing/2014/main" id="{45FCEAD8-509E-43D4-AAF7-BAA595A5A4A9}"/>
              </a:ext>
            </a:extLst>
          </p:cNvPr>
          <p:cNvSpPr>
            <a:spLocks noChangeArrowheads="1"/>
          </p:cNvSpPr>
          <p:nvPr/>
        </p:nvSpPr>
        <p:spPr bwMode="auto">
          <a:xfrm>
            <a:off x="4754880" y="1835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2</a:t>
            </a:r>
          </a:p>
        </p:txBody>
      </p:sp>
      <p:sp>
        <p:nvSpPr>
          <p:cNvPr id="17" name="Rectangle 15">
            <a:extLst>
              <a:ext uri="{FF2B5EF4-FFF2-40B4-BE49-F238E27FC236}">
                <a16:creationId xmlns:a16="http://schemas.microsoft.com/office/drawing/2014/main" id="{C0842B19-1F17-4686-9E91-2CFC54A4E0F4}"/>
              </a:ext>
            </a:extLst>
          </p:cNvPr>
          <p:cNvSpPr>
            <a:spLocks noChangeArrowheads="1"/>
          </p:cNvSpPr>
          <p:nvPr/>
        </p:nvSpPr>
        <p:spPr bwMode="auto">
          <a:xfrm>
            <a:off x="4754880" y="1530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1</a:t>
            </a:r>
          </a:p>
        </p:txBody>
      </p:sp>
      <p:sp>
        <p:nvSpPr>
          <p:cNvPr id="18" name="Rectangle 16">
            <a:extLst>
              <a:ext uri="{FF2B5EF4-FFF2-40B4-BE49-F238E27FC236}">
                <a16:creationId xmlns:a16="http://schemas.microsoft.com/office/drawing/2014/main" id="{6F5CC175-7482-40FC-BD70-4BCE5EF22835}"/>
              </a:ext>
            </a:extLst>
          </p:cNvPr>
          <p:cNvSpPr>
            <a:spLocks noChangeArrowheads="1"/>
          </p:cNvSpPr>
          <p:nvPr/>
        </p:nvSpPr>
        <p:spPr bwMode="auto">
          <a:xfrm>
            <a:off x="4754880" y="2445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19" name="Rectangle 17">
            <a:extLst>
              <a:ext uri="{FF2B5EF4-FFF2-40B4-BE49-F238E27FC236}">
                <a16:creationId xmlns:a16="http://schemas.microsoft.com/office/drawing/2014/main" id="{5EA4C178-56D6-4C0A-8CEB-A3B9EFFB511C}"/>
              </a:ext>
            </a:extLst>
          </p:cNvPr>
          <p:cNvSpPr>
            <a:spLocks noChangeArrowheads="1"/>
          </p:cNvSpPr>
          <p:nvPr/>
        </p:nvSpPr>
        <p:spPr bwMode="auto">
          <a:xfrm>
            <a:off x="4754880" y="2750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i</a:t>
            </a:r>
          </a:p>
        </p:txBody>
      </p:sp>
      <p:sp>
        <p:nvSpPr>
          <p:cNvPr id="20" name="Rectangle 18">
            <a:extLst>
              <a:ext uri="{FF2B5EF4-FFF2-40B4-BE49-F238E27FC236}">
                <a16:creationId xmlns:a16="http://schemas.microsoft.com/office/drawing/2014/main" id="{94F0D584-7F5C-4CB3-90A8-929A38BC4F6A}"/>
              </a:ext>
            </a:extLst>
          </p:cNvPr>
          <p:cNvSpPr>
            <a:spLocks noChangeArrowheads="1"/>
          </p:cNvSpPr>
          <p:nvPr/>
        </p:nvSpPr>
        <p:spPr bwMode="auto">
          <a:xfrm>
            <a:off x="4754880" y="3054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21" name="Rectangle 19">
            <a:extLst>
              <a:ext uri="{FF2B5EF4-FFF2-40B4-BE49-F238E27FC236}">
                <a16:creationId xmlns:a16="http://schemas.microsoft.com/office/drawing/2014/main" id="{55380C3B-9C5E-4D04-9D5A-DB5F76E2A6EA}"/>
              </a:ext>
            </a:extLst>
          </p:cNvPr>
          <p:cNvSpPr>
            <a:spLocks noChangeArrowheads="1"/>
          </p:cNvSpPr>
          <p:nvPr/>
        </p:nvSpPr>
        <p:spPr bwMode="auto">
          <a:xfrm>
            <a:off x="4754880" y="3359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j</a:t>
            </a:r>
          </a:p>
        </p:txBody>
      </p:sp>
      <p:sp>
        <p:nvSpPr>
          <p:cNvPr id="22" name="Rectangle 20">
            <a:extLst>
              <a:ext uri="{FF2B5EF4-FFF2-40B4-BE49-F238E27FC236}">
                <a16:creationId xmlns:a16="http://schemas.microsoft.com/office/drawing/2014/main" id="{D65E776C-F50F-409C-85F9-E7DB39D51D0D}"/>
              </a:ext>
            </a:extLst>
          </p:cNvPr>
          <p:cNvSpPr>
            <a:spLocks noChangeArrowheads="1"/>
          </p:cNvSpPr>
          <p:nvPr/>
        </p:nvSpPr>
        <p:spPr bwMode="auto">
          <a:xfrm>
            <a:off x="4754880" y="3664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23" name="Rectangle 21">
            <a:extLst>
              <a:ext uri="{FF2B5EF4-FFF2-40B4-BE49-F238E27FC236}">
                <a16:creationId xmlns:a16="http://schemas.microsoft.com/office/drawing/2014/main" id="{289BF554-3CB3-43B1-8942-BEB45B4D97D4}"/>
              </a:ext>
            </a:extLst>
          </p:cNvPr>
          <p:cNvSpPr>
            <a:spLocks noChangeArrowheads="1"/>
          </p:cNvSpPr>
          <p:nvPr/>
        </p:nvSpPr>
        <p:spPr bwMode="auto">
          <a:xfrm>
            <a:off x="4754880" y="3969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m</a:t>
            </a:r>
          </a:p>
        </p:txBody>
      </p:sp>
      <p:sp>
        <p:nvSpPr>
          <p:cNvPr id="24" name="Rectangle 22">
            <a:extLst>
              <a:ext uri="{FF2B5EF4-FFF2-40B4-BE49-F238E27FC236}">
                <a16:creationId xmlns:a16="http://schemas.microsoft.com/office/drawing/2014/main" id="{7C8421A1-BF90-4C00-84D5-EA3D779692C8}"/>
              </a:ext>
            </a:extLst>
          </p:cNvPr>
          <p:cNvSpPr>
            <a:spLocks noChangeArrowheads="1"/>
          </p:cNvSpPr>
          <p:nvPr/>
        </p:nvSpPr>
        <p:spPr bwMode="auto">
          <a:xfrm>
            <a:off x="4754880" y="4274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25" name="Rectangle 23">
            <a:extLst>
              <a:ext uri="{FF2B5EF4-FFF2-40B4-BE49-F238E27FC236}">
                <a16:creationId xmlns:a16="http://schemas.microsoft.com/office/drawing/2014/main" id="{5B7875DD-4D36-45E3-8D02-6D1D3111D47B}"/>
              </a:ext>
            </a:extLst>
          </p:cNvPr>
          <p:cNvSpPr>
            <a:spLocks noChangeArrowheads="1"/>
          </p:cNvSpPr>
          <p:nvPr/>
        </p:nvSpPr>
        <p:spPr bwMode="auto">
          <a:xfrm>
            <a:off x="4754880" y="4578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n-1</a:t>
            </a:r>
          </a:p>
        </p:txBody>
      </p:sp>
      <p:sp>
        <p:nvSpPr>
          <p:cNvPr id="26" name="Rectangle 24">
            <a:extLst>
              <a:ext uri="{FF2B5EF4-FFF2-40B4-BE49-F238E27FC236}">
                <a16:creationId xmlns:a16="http://schemas.microsoft.com/office/drawing/2014/main" id="{C9AF1AF9-D8B9-41FA-B316-9E10E66B79F9}"/>
              </a:ext>
            </a:extLst>
          </p:cNvPr>
          <p:cNvSpPr>
            <a:spLocks noChangeArrowheads="1"/>
          </p:cNvSpPr>
          <p:nvPr/>
        </p:nvSpPr>
        <p:spPr bwMode="auto">
          <a:xfrm>
            <a:off x="4754880" y="4883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a:t>
            </a:r>
            <a:r>
              <a:rPr lang="en-US" altLang="zh-CN" sz="1600" baseline="-25000"/>
              <a:t>n</a:t>
            </a:r>
          </a:p>
        </p:txBody>
      </p:sp>
      <p:sp>
        <p:nvSpPr>
          <p:cNvPr id="27" name="Rectangle 25">
            <a:extLst>
              <a:ext uri="{FF2B5EF4-FFF2-40B4-BE49-F238E27FC236}">
                <a16:creationId xmlns:a16="http://schemas.microsoft.com/office/drawing/2014/main" id="{D157841A-8451-4763-863D-A32CF1CD5078}"/>
              </a:ext>
            </a:extLst>
          </p:cNvPr>
          <p:cNvSpPr>
            <a:spLocks noChangeArrowheads="1"/>
          </p:cNvSpPr>
          <p:nvPr/>
        </p:nvSpPr>
        <p:spPr bwMode="auto">
          <a:xfrm>
            <a:off x="5212080" y="2140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3</a:t>
            </a:r>
          </a:p>
        </p:txBody>
      </p:sp>
      <p:sp>
        <p:nvSpPr>
          <p:cNvPr id="28" name="Rectangle 26">
            <a:extLst>
              <a:ext uri="{FF2B5EF4-FFF2-40B4-BE49-F238E27FC236}">
                <a16:creationId xmlns:a16="http://schemas.microsoft.com/office/drawing/2014/main" id="{41D38E7E-C5F9-4E00-A7C8-3BD02E6374E7}"/>
              </a:ext>
            </a:extLst>
          </p:cNvPr>
          <p:cNvSpPr>
            <a:spLocks noChangeArrowheads="1"/>
          </p:cNvSpPr>
          <p:nvPr/>
        </p:nvSpPr>
        <p:spPr bwMode="auto">
          <a:xfrm>
            <a:off x="5212080" y="1835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2</a:t>
            </a:r>
          </a:p>
        </p:txBody>
      </p:sp>
      <p:sp>
        <p:nvSpPr>
          <p:cNvPr id="29" name="Rectangle 27">
            <a:extLst>
              <a:ext uri="{FF2B5EF4-FFF2-40B4-BE49-F238E27FC236}">
                <a16:creationId xmlns:a16="http://schemas.microsoft.com/office/drawing/2014/main" id="{22E9917F-B0EE-4ECA-83F3-9720C8546F3F}"/>
              </a:ext>
            </a:extLst>
          </p:cNvPr>
          <p:cNvSpPr>
            <a:spLocks noChangeArrowheads="1"/>
          </p:cNvSpPr>
          <p:nvPr/>
        </p:nvSpPr>
        <p:spPr bwMode="auto">
          <a:xfrm>
            <a:off x="5212080" y="1530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1</a:t>
            </a:r>
          </a:p>
        </p:txBody>
      </p:sp>
      <p:sp>
        <p:nvSpPr>
          <p:cNvPr id="30" name="Rectangle 28">
            <a:extLst>
              <a:ext uri="{FF2B5EF4-FFF2-40B4-BE49-F238E27FC236}">
                <a16:creationId xmlns:a16="http://schemas.microsoft.com/office/drawing/2014/main" id="{9CC68999-FA6D-49A2-BF0F-1D2D0971039B}"/>
              </a:ext>
            </a:extLst>
          </p:cNvPr>
          <p:cNvSpPr>
            <a:spLocks noChangeArrowheads="1"/>
          </p:cNvSpPr>
          <p:nvPr/>
        </p:nvSpPr>
        <p:spPr bwMode="auto">
          <a:xfrm>
            <a:off x="5212080" y="2445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31" name="Rectangle 29">
            <a:extLst>
              <a:ext uri="{FF2B5EF4-FFF2-40B4-BE49-F238E27FC236}">
                <a16:creationId xmlns:a16="http://schemas.microsoft.com/office/drawing/2014/main" id="{2DC03F7C-1790-4CE9-AAD7-8CB527D4BC15}"/>
              </a:ext>
            </a:extLst>
          </p:cNvPr>
          <p:cNvSpPr>
            <a:spLocks noChangeArrowheads="1"/>
          </p:cNvSpPr>
          <p:nvPr/>
        </p:nvSpPr>
        <p:spPr bwMode="auto">
          <a:xfrm>
            <a:off x="5212080" y="2750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i</a:t>
            </a:r>
          </a:p>
        </p:txBody>
      </p:sp>
      <p:sp>
        <p:nvSpPr>
          <p:cNvPr id="32" name="Rectangle 30">
            <a:extLst>
              <a:ext uri="{FF2B5EF4-FFF2-40B4-BE49-F238E27FC236}">
                <a16:creationId xmlns:a16="http://schemas.microsoft.com/office/drawing/2014/main" id="{C75DA3B6-990E-495D-91FF-985D8B8A91CB}"/>
              </a:ext>
            </a:extLst>
          </p:cNvPr>
          <p:cNvSpPr>
            <a:spLocks noChangeArrowheads="1"/>
          </p:cNvSpPr>
          <p:nvPr/>
        </p:nvSpPr>
        <p:spPr bwMode="auto">
          <a:xfrm>
            <a:off x="5212080" y="3054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33" name="Rectangle 31">
            <a:extLst>
              <a:ext uri="{FF2B5EF4-FFF2-40B4-BE49-F238E27FC236}">
                <a16:creationId xmlns:a16="http://schemas.microsoft.com/office/drawing/2014/main" id="{8A216226-5DF3-49C8-B0EF-5BB35E3E6534}"/>
              </a:ext>
            </a:extLst>
          </p:cNvPr>
          <p:cNvSpPr>
            <a:spLocks noChangeArrowheads="1"/>
          </p:cNvSpPr>
          <p:nvPr/>
        </p:nvSpPr>
        <p:spPr bwMode="auto">
          <a:xfrm>
            <a:off x="5212080" y="3359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j</a:t>
            </a:r>
          </a:p>
        </p:txBody>
      </p:sp>
      <p:sp>
        <p:nvSpPr>
          <p:cNvPr id="34" name="Rectangle 32">
            <a:extLst>
              <a:ext uri="{FF2B5EF4-FFF2-40B4-BE49-F238E27FC236}">
                <a16:creationId xmlns:a16="http://schemas.microsoft.com/office/drawing/2014/main" id="{A73AEC26-4CBE-4F4B-AEDD-EF1579D3978B}"/>
              </a:ext>
            </a:extLst>
          </p:cNvPr>
          <p:cNvSpPr>
            <a:spLocks noChangeArrowheads="1"/>
          </p:cNvSpPr>
          <p:nvPr/>
        </p:nvSpPr>
        <p:spPr bwMode="auto">
          <a:xfrm>
            <a:off x="5212080" y="3664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35" name="Rectangle 33">
            <a:extLst>
              <a:ext uri="{FF2B5EF4-FFF2-40B4-BE49-F238E27FC236}">
                <a16:creationId xmlns:a16="http://schemas.microsoft.com/office/drawing/2014/main" id="{46755CD9-7A50-4E28-9CAE-C2C8254774E9}"/>
              </a:ext>
            </a:extLst>
          </p:cNvPr>
          <p:cNvSpPr>
            <a:spLocks noChangeArrowheads="1"/>
          </p:cNvSpPr>
          <p:nvPr/>
        </p:nvSpPr>
        <p:spPr bwMode="auto">
          <a:xfrm>
            <a:off x="5212080" y="3969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m</a:t>
            </a:r>
          </a:p>
        </p:txBody>
      </p:sp>
      <p:sp>
        <p:nvSpPr>
          <p:cNvPr id="36" name="Rectangle 34">
            <a:extLst>
              <a:ext uri="{FF2B5EF4-FFF2-40B4-BE49-F238E27FC236}">
                <a16:creationId xmlns:a16="http://schemas.microsoft.com/office/drawing/2014/main" id="{CD4CE830-2038-4FB3-8FE1-E9FB9752AFC1}"/>
              </a:ext>
            </a:extLst>
          </p:cNvPr>
          <p:cNvSpPr>
            <a:spLocks noChangeArrowheads="1"/>
          </p:cNvSpPr>
          <p:nvPr/>
        </p:nvSpPr>
        <p:spPr bwMode="auto">
          <a:xfrm>
            <a:off x="5212080" y="4274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37" name="Rectangle 35">
            <a:extLst>
              <a:ext uri="{FF2B5EF4-FFF2-40B4-BE49-F238E27FC236}">
                <a16:creationId xmlns:a16="http://schemas.microsoft.com/office/drawing/2014/main" id="{89227F14-DCEE-4E3D-BD87-00CCAF1E4A61}"/>
              </a:ext>
            </a:extLst>
          </p:cNvPr>
          <p:cNvSpPr>
            <a:spLocks noChangeArrowheads="1"/>
          </p:cNvSpPr>
          <p:nvPr/>
        </p:nvSpPr>
        <p:spPr bwMode="auto">
          <a:xfrm>
            <a:off x="5212080" y="4578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n-1</a:t>
            </a:r>
          </a:p>
        </p:txBody>
      </p:sp>
      <p:sp>
        <p:nvSpPr>
          <p:cNvPr id="38" name="Rectangle 36">
            <a:extLst>
              <a:ext uri="{FF2B5EF4-FFF2-40B4-BE49-F238E27FC236}">
                <a16:creationId xmlns:a16="http://schemas.microsoft.com/office/drawing/2014/main" id="{640F26B6-BC61-4015-B0DE-E55ED4EB2E7C}"/>
              </a:ext>
            </a:extLst>
          </p:cNvPr>
          <p:cNvSpPr>
            <a:spLocks noChangeArrowheads="1"/>
          </p:cNvSpPr>
          <p:nvPr/>
        </p:nvSpPr>
        <p:spPr bwMode="auto">
          <a:xfrm>
            <a:off x="5212080" y="4883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b</a:t>
            </a:r>
            <a:r>
              <a:rPr lang="en-US" altLang="zh-CN" sz="1600" baseline="-25000"/>
              <a:t>n</a:t>
            </a:r>
          </a:p>
        </p:txBody>
      </p:sp>
      <p:sp>
        <p:nvSpPr>
          <p:cNvPr id="39" name="Rectangle 37">
            <a:extLst>
              <a:ext uri="{FF2B5EF4-FFF2-40B4-BE49-F238E27FC236}">
                <a16:creationId xmlns:a16="http://schemas.microsoft.com/office/drawing/2014/main" id="{6907DB20-5581-4BFB-BD13-3E1DC54999BE}"/>
              </a:ext>
            </a:extLst>
          </p:cNvPr>
          <p:cNvSpPr>
            <a:spLocks noChangeArrowheads="1"/>
          </p:cNvSpPr>
          <p:nvPr/>
        </p:nvSpPr>
        <p:spPr bwMode="auto">
          <a:xfrm>
            <a:off x="5669280" y="2140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3</a:t>
            </a:r>
          </a:p>
        </p:txBody>
      </p:sp>
      <p:sp>
        <p:nvSpPr>
          <p:cNvPr id="40" name="Rectangle 38">
            <a:extLst>
              <a:ext uri="{FF2B5EF4-FFF2-40B4-BE49-F238E27FC236}">
                <a16:creationId xmlns:a16="http://schemas.microsoft.com/office/drawing/2014/main" id="{C430C852-8D8E-49F2-93AE-957A988670F9}"/>
              </a:ext>
            </a:extLst>
          </p:cNvPr>
          <p:cNvSpPr>
            <a:spLocks noChangeArrowheads="1"/>
          </p:cNvSpPr>
          <p:nvPr/>
        </p:nvSpPr>
        <p:spPr bwMode="auto">
          <a:xfrm>
            <a:off x="5669280" y="1835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2</a:t>
            </a:r>
          </a:p>
        </p:txBody>
      </p:sp>
      <p:sp>
        <p:nvSpPr>
          <p:cNvPr id="41" name="Rectangle 39">
            <a:extLst>
              <a:ext uri="{FF2B5EF4-FFF2-40B4-BE49-F238E27FC236}">
                <a16:creationId xmlns:a16="http://schemas.microsoft.com/office/drawing/2014/main" id="{C2E843D6-20D9-4EBA-A831-059CAAACDE7D}"/>
              </a:ext>
            </a:extLst>
          </p:cNvPr>
          <p:cNvSpPr>
            <a:spLocks noChangeArrowheads="1"/>
          </p:cNvSpPr>
          <p:nvPr/>
        </p:nvSpPr>
        <p:spPr bwMode="auto">
          <a:xfrm>
            <a:off x="5669280" y="1530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dirty="0">
                <a:solidFill>
                  <a:srgbClr val="FF0000"/>
                </a:solidFill>
              </a:rPr>
              <a:t>s</a:t>
            </a:r>
            <a:r>
              <a:rPr lang="en-US" altLang="zh-CN" sz="1600" baseline="-25000" dirty="0">
                <a:solidFill>
                  <a:srgbClr val="FF0000"/>
                </a:solidFill>
              </a:rPr>
              <a:t>1</a:t>
            </a:r>
          </a:p>
        </p:txBody>
      </p:sp>
      <p:sp>
        <p:nvSpPr>
          <p:cNvPr id="42" name="Rectangle 40">
            <a:extLst>
              <a:ext uri="{FF2B5EF4-FFF2-40B4-BE49-F238E27FC236}">
                <a16:creationId xmlns:a16="http://schemas.microsoft.com/office/drawing/2014/main" id="{04705A9F-4FE7-46E8-A9D9-8C8B35612CA8}"/>
              </a:ext>
            </a:extLst>
          </p:cNvPr>
          <p:cNvSpPr>
            <a:spLocks noChangeArrowheads="1"/>
          </p:cNvSpPr>
          <p:nvPr/>
        </p:nvSpPr>
        <p:spPr bwMode="auto">
          <a:xfrm>
            <a:off x="5669280" y="2445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a:t>
            </a:r>
            <a:endParaRPr lang="en-US" altLang="zh-CN" sz="1600" baseline="-25000">
              <a:solidFill>
                <a:srgbClr val="FF0000"/>
              </a:solidFill>
            </a:endParaRPr>
          </a:p>
        </p:txBody>
      </p:sp>
      <p:sp>
        <p:nvSpPr>
          <p:cNvPr id="43" name="Rectangle 41">
            <a:extLst>
              <a:ext uri="{FF2B5EF4-FFF2-40B4-BE49-F238E27FC236}">
                <a16:creationId xmlns:a16="http://schemas.microsoft.com/office/drawing/2014/main" id="{96152AC8-2AEF-4A71-A497-222B3C9A2D16}"/>
              </a:ext>
            </a:extLst>
          </p:cNvPr>
          <p:cNvSpPr>
            <a:spLocks noChangeArrowheads="1"/>
          </p:cNvSpPr>
          <p:nvPr/>
        </p:nvSpPr>
        <p:spPr bwMode="auto">
          <a:xfrm>
            <a:off x="5669280" y="2750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i</a:t>
            </a:r>
          </a:p>
        </p:txBody>
      </p:sp>
      <p:sp>
        <p:nvSpPr>
          <p:cNvPr id="44" name="Rectangle 42">
            <a:extLst>
              <a:ext uri="{FF2B5EF4-FFF2-40B4-BE49-F238E27FC236}">
                <a16:creationId xmlns:a16="http://schemas.microsoft.com/office/drawing/2014/main" id="{74A3E8A5-9D4F-4260-AB65-C97B477BE0AB}"/>
              </a:ext>
            </a:extLst>
          </p:cNvPr>
          <p:cNvSpPr>
            <a:spLocks noChangeArrowheads="1"/>
          </p:cNvSpPr>
          <p:nvPr/>
        </p:nvSpPr>
        <p:spPr bwMode="auto">
          <a:xfrm>
            <a:off x="5669280" y="3054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a:t>
            </a:r>
            <a:endParaRPr lang="en-US" altLang="zh-CN" sz="1600" baseline="-25000">
              <a:solidFill>
                <a:srgbClr val="FF0000"/>
              </a:solidFill>
            </a:endParaRPr>
          </a:p>
        </p:txBody>
      </p:sp>
      <p:sp>
        <p:nvSpPr>
          <p:cNvPr id="45" name="Rectangle 43">
            <a:extLst>
              <a:ext uri="{FF2B5EF4-FFF2-40B4-BE49-F238E27FC236}">
                <a16:creationId xmlns:a16="http://schemas.microsoft.com/office/drawing/2014/main" id="{890EE1C9-E116-4C89-AB02-699A1F002953}"/>
              </a:ext>
            </a:extLst>
          </p:cNvPr>
          <p:cNvSpPr>
            <a:spLocks noChangeArrowheads="1"/>
          </p:cNvSpPr>
          <p:nvPr/>
        </p:nvSpPr>
        <p:spPr bwMode="auto">
          <a:xfrm>
            <a:off x="5669280" y="3359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j</a:t>
            </a:r>
          </a:p>
        </p:txBody>
      </p:sp>
      <p:sp>
        <p:nvSpPr>
          <p:cNvPr id="46" name="Rectangle 44">
            <a:extLst>
              <a:ext uri="{FF2B5EF4-FFF2-40B4-BE49-F238E27FC236}">
                <a16:creationId xmlns:a16="http://schemas.microsoft.com/office/drawing/2014/main" id="{3BE63651-93BB-4868-B128-96CFD372C761}"/>
              </a:ext>
            </a:extLst>
          </p:cNvPr>
          <p:cNvSpPr>
            <a:spLocks noChangeArrowheads="1"/>
          </p:cNvSpPr>
          <p:nvPr/>
        </p:nvSpPr>
        <p:spPr bwMode="auto">
          <a:xfrm>
            <a:off x="5669280" y="3664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a:t>
            </a:r>
            <a:endParaRPr lang="en-US" altLang="zh-CN" sz="1600" baseline="-25000">
              <a:solidFill>
                <a:srgbClr val="FF0000"/>
              </a:solidFill>
            </a:endParaRPr>
          </a:p>
        </p:txBody>
      </p:sp>
      <p:sp>
        <p:nvSpPr>
          <p:cNvPr id="47" name="Rectangle 45">
            <a:extLst>
              <a:ext uri="{FF2B5EF4-FFF2-40B4-BE49-F238E27FC236}">
                <a16:creationId xmlns:a16="http://schemas.microsoft.com/office/drawing/2014/main" id="{12446329-436A-4D9A-8943-5841ACB9E13A}"/>
              </a:ext>
            </a:extLst>
          </p:cNvPr>
          <p:cNvSpPr>
            <a:spLocks noChangeArrowheads="1"/>
          </p:cNvSpPr>
          <p:nvPr/>
        </p:nvSpPr>
        <p:spPr bwMode="auto">
          <a:xfrm>
            <a:off x="5669280" y="3969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m</a:t>
            </a:r>
          </a:p>
        </p:txBody>
      </p:sp>
      <p:sp>
        <p:nvSpPr>
          <p:cNvPr id="48" name="Rectangle 46">
            <a:extLst>
              <a:ext uri="{FF2B5EF4-FFF2-40B4-BE49-F238E27FC236}">
                <a16:creationId xmlns:a16="http://schemas.microsoft.com/office/drawing/2014/main" id="{7036BD18-165A-4F37-86BA-0D4E971BECFF}"/>
              </a:ext>
            </a:extLst>
          </p:cNvPr>
          <p:cNvSpPr>
            <a:spLocks noChangeArrowheads="1"/>
          </p:cNvSpPr>
          <p:nvPr/>
        </p:nvSpPr>
        <p:spPr bwMode="auto">
          <a:xfrm>
            <a:off x="5669280" y="4274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a:t>
            </a:r>
            <a:endParaRPr lang="en-US" altLang="zh-CN" sz="1600" baseline="-25000">
              <a:solidFill>
                <a:srgbClr val="FF0000"/>
              </a:solidFill>
            </a:endParaRPr>
          </a:p>
        </p:txBody>
      </p:sp>
      <p:sp>
        <p:nvSpPr>
          <p:cNvPr id="49" name="Rectangle 47">
            <a:extLst>
              <a:ext uri="{FF2B5EF4-FFF2-40B4-BE49-F238E27FC236}">
                <a16:creationId xmlns:a16="http://schemas.microsoft.com/office/drawing/2014/main" id="{5EF4D2EE-B603-4C9D-8CC1-C4E62F5877F0}"/>
              </a:ext>
            </a:extLst>
          </p:cNvPr>
          <p:cNvSpPr>
            <a:spLocks noChangeArrowheads="1"/>
          </p:cNvSpPr>
          <p:nvPr/>
        </p:nvSpPr>
        <p:spPr bwMode="auto">
          <a:xfrm>
            <a:off x="5669280" y="4578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n-1</a:t>
            </a:r>
          </a:p>
        </p:txBody>
      </p:sp>
      <p:sp>
        <p:nvSpPr>
          <p:cNvPr id="50" name="Rectangle 48">
            <a:extLst>
              <a:ext uri="{FF2B5EF4-FFF2-40B4-BE49-F238E27FC236}">
                <a16:creationId xmlns:a16="http://schemas.microsoft.com/office/drawing/2014/main" id="{78A60926-5175-4D7A-9433-CF029EACFD04}"/>
              </a:ext>
            </a:extLst>
          </p:cNvPr>
          <p:cNvSpPr>
            <a:spLocks noChangeArrowheads="1"/>
          </p:cNvSpPr>
          <p:nvPr/>
        </p:nvSpPr>
        <p:spPr bwMode="auto">
          <a:xfrm>
            <a:off x="5669280" y="4883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solidFill>
                  <a:srgbClr val="FF0000"/>
                </a:solidFill>
              </a:rPr>
              <a:t>s</a:t>
            </a:r>
            <a:r>
              <a:rPr lang="en-US" altLang="zh-CN" sz="1600" baseline="-25000">
                <a:solidFill>
                  <a:srgbClr val="FF0000"/>
                </a:solidFill>
              </a:rPr>
              <a:t>n</a:t>
            </a:r>
          </a:p>
        </p:txBody>
      </p:sp>
      <p:sp>
        <p:nvSpPr>
          <p:cNvPr id="51" name="Rectangle 49">
            <a:extLst>
              <a:ext uri="{FF2B5EF4-FFF2-40B4-BE49-F238E27FC236}">
                <a16:creationId xmlns:a16="http://schemas.microsoft.com/office/drawing/2014/main" id="{5D94F0D9-6616-4212-9920-631038B01FA7}"/>
              </a:ext>
            </a:extLst>
          </p:cNvPr>
          <p:cNvSpPr>
            <a:spLocks noChangeArrowheads="1"/>
          </p:cNvSpPr>
          <p:nvPr/>
        </p:nvSpPr>
        <p:spPr bwMode="auto">
          <a:xfrm>
            <a:off x="6126480" y="2140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2" name="Rectangle 50">
            <a:extLst>
              <a:ext uri="{FF2B5EF4-FFF2-40B4-BE49-F238E27FC236}">
                <a16:creationId xmlns:a16="http://schemas.microsoft.com/office/drawing/2014/main" id="{823970F6-FC40-4691-A752-454F3A981481}"/>
              </a:ext>
            </a:extLst>
          </p:cNvPr>
          <p:cNvSpPr>
            <a:spLocks noChangeArrowheads="1"/>
          </p:cNvSpPr>
          <p:nvPr/>
        </p:nvSpPr>
        <p:spPr bwMode="auto">
          <a:xfrm>
            <a:off x="6126480" y="1835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3" name="Rectangle 51">
            <a:extLst>
              <a:ext uri="{FF2B5EF4-FFF2-40B4-BE49-F238E27FC236}">
                <a16:creationId xmlns:a16="http://schemas.microsoft.com/office/drawing/2014/main" id="{AA80BF9F-8129-4317-84CE-FF2BB8EE536A}"/>
              </a:ext>
            </a:extLst>
          </p:cNvPr>
          <p:cNvSpPr>
            <a:spLocks noChangeArrowheads="1"/>
          </p:cNvSpPr>
          <p:nvPr/>
        </p:nvSpPr>
        <p:spPr bwMode="auto">
          <a:xfrm>
            <a:off x="6126480" y="1530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p>
        </p:txBody>
      </p:sp>
      <p:sp>
        <p:nvSpPr>
          <p:cNvPr id="54" name="Rectangle 52">
            <a:extLst>
              <a:ext uri="{FF2B5EF4-FFF2-40B4-BE49-F238E27FC236}">
                <a16:creationId xmlns:a16="http://schemas.microsoft.com/office/drawing/2014/main" id="{B40211BD-8CC0-44FC-AC78-E502063E0C57}"/>
              </a:ext>
            </a:extLst>
          </p:cNvPr>
          <p:cNvSpPr>
            <a:spLocks noChangeArrowheads="1"/>
          </p:cNvSpPr>
          <p:nvPr/>
        </p:nvSpPr>
        <p:spPr bwMode="auto">
          <a:xfrm>
            <a:off x="6126480" y="2445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5" name="Rectangle 53">
            <a:extLst>
              <a:ext uri="{FF2B5EF4-FFF2-40B4-BE49-F238E27FC236}">
                <a16:creationId xmlns:a16="http://schemas.microsoft.com/office/drawing/2014/main" id="{1D9252EF-A1CA-4327-B371-F06D2D86890E}"/>
              </a:ext>
            </a:extLst>
          </p:cNvPr>
          <p:cNvSpPr>
            <a:spLocks noChangeArrowheads="1"/>
          </p:cNvSpPr>
          <p:nvPr/>
        </p:nvSpPr>
        <p:spPr bwMode="auto">
          <a:xfrm>
            <a:off x="6126480" y="2750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6" name="Rectangle 54">
            <a:extLst>
              <a:ext uri="{FF2B5EF4-FFF2-40B4-BE49-F238E27FC236}">
                <a16:creationId xmlns:a16="http://schemas.microsoft.com/office/drawing/2014/main" id="{0AE7B9C7-2F1D-44B8-AC65-C12A4B6994F7}"/>
              </a:ext>
            </a:extLst>
          </p:cNvPr>
          <p:cNvSpPr>
            <a:spLocks noChangeArrowheads="1"/>
          </p:cNvSpPr>
          <p:nvPr/>
        </p:nvSpPr>
        <p:spPr bwMode="auto">
          <a:xfrm>
            <a:off x="6126480" y="3054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7" name="Rectangle 55">
            <a:extLst>
              <a:ext uri="{FF2B5EF4-FFF2-40B4-BE49-F238E27FC236}">
                <a16:creationId xmlns:a16="http://schemas.microsoft.com/office/drawing/2014/main" id="{203B58B8-F2A0-4B9E-94A9-612806ABFA0F}"/>
              </a:ext>
            </a:extLst>
          </p:cNvPr>
          <p:cNvSpPr>
            <a:spLocks noChangeArrowheads="1"/>
          </p:cNvSpPr>
          <p:nvPr/>
        </p:nvSpPr>
        <p:spPr bwMode="auto">
          <a:xfrm>
            <a:off x="6126480" y="3359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8" name="Rectangle 56">
            <a:extLst>
              <a:ext uri="{FF2B5EF4-FFF2-40B4-BE49-F238E27FC236}">
                <a16:creationId xmlns:a16="http://schemas.microsoft.com/office/drawing/2014/main" id="{E327A30A-6537-4CE0-8AC7-3E55852C7344}"/>
              </a:ext>
            </a:extLst>
          </p:cNvPr>
          <p:cNvSpPr>
            <a:spLocks noChangeArrowheads="1"/>
          </p:cNvSpPr>
          <p:nvPr/>
        </p:nvSpPr>
        <p:spPr bwMode="auto">
          <a:xfrm>
            <a:off x="6126480" y="3664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59" name="Rectangle 57">
            <a:extLst>
              <a:ext uri="{FF2B5EF4-FFF2-40B4-BE49-F238E27FC236}">
                <a16:creationId xmlns:a16="http://schemas.microsoft.com/office/drawing/2014/main" id="{02215908-BBCB-428D-8956-251050975A47}"/>
              </a:ext>
            </a:extLst>
          </p:cNvPr>
          <p:cNvSpPr>
            <a:spLocks noChangeArrowheads="1"/>
          </p:cNvSpPr>
          <p:nvPr/>
        </p:nvSpPr>
        <p:spPr bwMode="auto">
          <a:xfrm>
            <a:off x="6126480" y="3969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60" name="Rectangle 58">
            <a:extLst>
              <a:ext uri="{FF2B5EF4-FFF2-40B4-BE49-F238E27FC236}">
                <a16:creationId xmlns:a16="http://schemas.microsoft.com/office/drawing/2014/main" id="{145FC592-4428-4EBA-8ED3-E38DC59BB94A}"/>
              </a:ext>
            </a:extLst>
          </p:cNvPr>
          <p:cNvSpPr>
            <a:spLocks noChangeArrowheads="1"/>
          </p:cNvSpPr>
          <p:nvPr/>
        </p:nvSpPr>
        <p:spPr bwMode="auto">
          <a:xfrm>
            <a:off x="6126480" y="4274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61" name="Rectangle 59">
            <a:extLst>
              <a:ext uri="{FF2B5EF4-FFF2-40B4-BE49-F238E27FC236}">
                <a16:creationId xmlns:a16="http://schemas.microsoft.com/office/drawing/2014/main" id="{34FEB2C3-0097-4A62-8F63-7CC2BFCEFA3D}"/>
              </a:ext>
            </a:extLst>
          </p:cNvPr>
          <p:cNvSpPr>
            <a:spLocks noChangeArrowheads="1"/>
          </p:cNvSpPr>
          <p:nvPr/>
        </p:nvSpPr>
        <p:spPr bwMode="auto">
          <a:xfrm>
            <a:off x="6126480" y="4578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62" name="Rectangle 60">
            <a:extLst>
              <a:ext uri="{FF2B5EF4-FFF2-40B4-BE49-F238E27FC236}">
                <a16:creationId xmlns:a16="http://schemas.microsoft.com/office/drawing/2014/main" id="{34213570-6640-45BB-BEC4-8BCCAD43EF41}"/>
              </a:ext>
            </a:extLst>
          </p:cNvPr>
          <p:cNvSpPr>
            <a:spLocks noChangeArrowheads="1"/>
          </p:cNvSpPr>
          <p:nvPr/>
        </p:nvSpPr>
        <p:spPr bwMode="auto">
          <a:xfrm>
            <a:off x="6126480" y="4883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63" name="Rectangle 61">
            <a:extLst>
              <a:ext uri="{FF2B5EF4-FFF2-40B4-BE49-F238E27FC236}">
                <a16:creationId xmlns:a16="http://schemas.microsoft.com/office/drawing/2014/main" id="{1F6E870C-2474-4C54-9571-EE500DD38199}"/>
              </a:ext>
            </a:extLst>
          </p:cNvPr>
          <p:cNvSpPr>
            <a:spLocks noChangeArrowheads="1"/>
          </p:cNvSpPr>
          <p:nvPr/>
        </p:nvSpPr>
        <p:spPr bwMode="auto">
          <a:xfrm>
            <a:off x="6583680" y="2140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3</a:t>
            </a:r>
          </a:p>
        </p:txBody>
      </p:sp>
      <p:sp>
        <p:nvSpPr>
          <p:cNvPr id="64" name="Rectangle 62">
            <a:extLst>
              <a:ext uri="{FF2B5EF4-FFF2-40B4-BE49-F238E27FC236}">
                <a16:creationId xmlns:a16="http://schemas.microsoft.com/office/drawing/2014/main" id="{C793A1D9-FB11-40B4-8A2B-AB143FF1C89A}"/>
              </a:ext>
            </a:extLst>
          </p:cNvPr>
          <p:cNvSpPr>
            <a:spLocks noChangeArrowheads="1"/>
          </p:cNvSpPr>
          <p:nvPr/>
        </p:nvSpPr>
        <p:spPr bwMode="auto">
          <a:xfrm>
            <a:off x="6583680" y="1835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2</a:t>
            </a:r>
          </a:p>
        </p:txBody>
      </p:sp>
      <p:sp>
        <p:nvSpPr>
          <p:cNvPr id="65" name="Rectangle 63">
            <a:extLst>
              <a:ext uri="{FF2B5EF4-FFF2-40B4-BE49-F238E27FC236}">
                <a16:creationId xmlns:a16="http://schemas.microsoft.com/office/drawing/2014/main" id="{C1F62F0B-5023-43B0-AA1C-F04D9A2DF74A}"/>
              </a:ext>
            </a:extLst>
          </p:cNvPr>
          <p:cNvSpPr>
            <a:spLocks noChangeArrowheads="1"/>
          </p:cNvSpPr>
          <p:nvPr/>
        </p:nvSpPr>
        <p:spPr bwMode="auto">
          <a:xfrm>
            <a:off x="6583680" y="1530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1</a:t>
            </a:r>
          </a:p>
        </p:txBody>
      </p:sp>
      <p:sp>
        <p:nvSpPr>
          <p:cNvPr id="66" name="Rectangle 64">
            <a:extLst>
              <a:ext uri="{FF2B5EF4-FFF2-40B4-BE49-F238E27FC236}">
                <a16:creationId xmlns:a16="http://schemas.microsoft.com/office/drawing/2014/main" id="{6D756FE8-4243-4E0D-8448-2AB783CC1CBF}"/>
              </a:ext>
            </a:extLst>
          </p:cNvPr>
          <p:cNvSpPr>
            <a:spLocks noChangeArrowheads="1"/>
          </p:cNvSpPr>
          <p:nvPr/>
        </p:nvSpPr>
        <p:spPr bwMode="auto">
          <a:xfrm>
            <a:off x="6583680" y="2445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67" name="Rectangle 65">
            <a:extLst>
              <a:ext uri="{FF2B5EF4-FFF2-40B4-BE49-F238E27FC236}">
                <a16:creationId xmlns:a16="http://schemas.microsoft.com/office/drawing/2014/main" id="{D6F3C391-6C17-4194-82B2-2D1541FF2D3F}"/>
              </a:ext>
            </a:extLst>
          </p:cNvPr>
          <p:cNvSpPr>
            <a:spLocks noChangeArrowheads="1"/>
          </p:cNvSpPr>
          <p:nvPr/>
        </p:nvSpPr>
        <p:spPr bwMode="auto">
          <a:xfrm>
            <a:off x="6583680" y="2750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i</a:t>
            </a:r>
          </a:p>
        </p:txBody>
      </p:sp>
      <p:sp>
        <p:nvSpPr>
          <p:cNvPr id="68" name="Rectangle 66">
            <a:extLst>
              <a:ext uri="{FF2B5EF4-FFF2-40B4-BE49-F238E27FC236}">
                <a16:creationId xmlns:a16="http://schemas.microsoft.com/office/drawing/2014/main" id="{778F75E3-8CCC-4033-A969-16B99E7C894D}"/>
              </a:ext>
            </a:extLst>
          </p:cNvPr>
          <p:cNvSpPr>
            <a:spLocks noChangeArrowheads="1"/>
          </p:cNvSpPr>
          <p:nvPr/>
        </p:nvSpPr>
        <p:spPr bwMode="auto">
          <a:xfrm>
            <a:off x="6583680" y="3054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69" name="Rectangle 67">
            <a:extLst>
              <a:ext uri="{FF2B5EF4-FFF2-40B4-BE49-F238E27FC236}">
                <a16:creationId xmlns:a16="http://schemas.microsoft.com/office/drawing/2014/main" id="{072E5322-0735-4964-9684-8DD0F19EDF04}"/>
              </a:ext>
            </a:extLst>
          </p:cNvPr>
          <p:cNvSpPr>
            <a:spLocks noChangeArrowheads="1"/>
          </p:cNvSpPr>
          <p:nvPr/>
        </p:nvSpPr>
        <p:spPr bwMode="auto">
          <a:xfrm>
            <a:off x="6583680" y="3359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j</a:t>
            </a:r>
          </a:p>
        </p:txBody>
      </p:sp>
      <p:sp>
        <p:nvSpPr>
          <p:cNvPr id="70" name="Rectangle 68">
            <a:extLst>
              <a:ext uri="{FF2B5EF4-FFF2-40B4-BE49-F238E27FC236}">
                <a16:creationId xmlns:a16="http://schemas.microsoft.com/office/drawing/2014/main" id="{2B650A0F-C700-4ADE-BB63-429EA955E8DD}"/>
              </a:ext>
            </a:extLst>
          </p:cNvPr>
          <p:cNvSpPr>
            <a:spLocks noChangeArrowheads="1"/>
          </p:cNvSpPr>
          <p:nvPr/>
        </p:nvSpPr>
        <p:spPr bwMode="auto">
          <a:xfrm>
            <a:off x="6583680" y="36645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71" name="Rectangle 69">
            <a:extLst>
              <a:ext uri="{FF2B5EF4-FFF2-40B4-BE49-F238E27FC236}">
                <a16:creationId xmlns:a16="http://schemas.microsoft.com/office/drawing/2014/main" id="{344AFFC6-2B4D-4025-80BE-4379B7D55EF8}"/>
              </a:ext>
            </a:extLst>
          </p:cNvPr>
          <p:cNvSpPr>
            <a:spLocks noChangeArrowheads="1"/>
          </p:cNvSpPr>
          <p:nvPr/>
        </p:nvSpPr>
        <p:spPr bwMode="auto">
          <a:xfrm>
            <a:off x="6583680" y="39693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m</a:t>
            </a:r>
          </a:p>
        </p:txBody>
      </p:sp>
      <p:sp>
        <p:nvSpPr>
          <p:cNvPr id="72" name="Rectangle 70">
            <a:extLst>
              <a:ext uri="{FF2B5EF4-FFF2-40B4-BE49-F238E27FC236}">
                <a16:creationId xmlns:a16="http://schemas.microsoft.com/office/drawing/2014/main" id="{322CA6D5-9CFA-4F68-863D-23B6A74900E5}"/>
              </a:ext>
            </a:extLst>
          </p:cNvPr>
          <p:cNvSpPr>
            <a:spLocks noChangeArrowheads="1"/>
          </p:cNvSpPr>
          <p:nvPr/>
        </p:nvSpPr>
        <p:spPr bwMode="auto">
          <a:xfrm>
            <a:off x="6583680" y="42741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a:t>
            </a:r>
            <a:endParaRPr lang="en-US" altLang="zh-CN" sz="1600" baseline="-25000"/>
          </a:p>
        </p:txBody>
      </p:sp>
      <p:sp>
        <p:nvSpPr>
          <p:cNvPr id="73" name="Rectangle 71">
            <a:extLst>
              <a:ext uri="{FF2B5EF4-FFF2-40B4-BE49-F238E27FC236}">
                <a16:creationId xmlns:a16="http://schemas.microsoft.com/office/drawing/2014/main" id="{BFB45F7A-44EE-49DF-A532-0F9F8C705E46}"/>
              </a:ext>
            </a:extLst>
          </p:cNvPr>
          <p:cNvSpPr>
            <a:spLocks noChangeArrowheads="1"/>
          </p:cNvSpPr>
          <p:nvPr/>
        </p:nvSpPr>
        <p:spPr bwMode="auto">
          <a:xfrm>
            <a:off x="6583680" y="45789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n-1</a:t>
            </a:r>
          </a:p>
        </p:txBody>
      </p:sp>
      <p:sp>
        <p:nvSpPr>
          <p:cNvPr id="74" name="Rectangle 72">
            <a:extLst>
              <a:ext uri="{FF2B5EF4-FFF2-40B4-BE49-F238E27FC236}">
                <a16:creationId xmlns:a16="http://schemas.microsoft.com/office/drawing/2014/main" id="{126854B2-F2BF-4CF5-ADA9-201414DE2E67}"/>
              </a:ext>
            </a:extLst>
          </p:cNvPr>
          <p:cNvSpPr>
            <a:spLocks noChangeArrowheads="1"/>
          </p:cNvSpPr>
          <p:nvPr/>
        </p:nvSpPr>
        <p:spPr bwMode="auto">
          <a:xfrm>
            <a:off x="6583680" y="4883785"/>
            <a:ext cx="4572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a:t>d</a:t>
            </a:r>
            <a:r>
              <a:rPr lang="en-US" altLang="zh-CN" sz="1600" baseline="-25000"/>
              <a:t>n</a:t>
            </a:r>
          </a:p>
        </p:txBody>
      </p:sp>
      <p:sp>
        <p:nvSpPr>
          <p:cNvPr id="75" name="Text Box 73">
            <a:extLst>
              <a:ext uri="{FF2B5EF4-FFF2-40B4-BE49-F238E27FC236}">
                <a16:creationId xmlns:a16="http://schemas.microsoft.com/office/drawing/2014/main" id="{9B17DBA0-D3F6-4600-A67B-9E04D9B53304}"/>
              </a:ext>
            </a:extLst>
          </p:cNvPr>
          <p:cNvSpPr txBox="1">
            <a:spLocks noChangeArrowheads="1"/>
          </p:cNvSpPr>
          <p:nvPr/>
        </p:nvSpPr>
        <p:spPr bwMode="auto">
          <a:xfrm>
            <a:off x="4199255" y="1169035"/>
            <a:ext cx="3395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dirty="0">
                <a:latin typeface="+mn-lt"/>
              </a:rPr>
              <a:t>  </a:t>
            </a:r>
            <a:r>
              <a:rPr lang="en-US" altLang="zh-CN" sz="1600" dirty="0">
                <a:latin typeface="+mn-lt"/>
              </a:rPr>
              <a:t>r(R), R (A,    B,      </a:t>
            </a:r>
            <a:r>
              <a:rPr lang="en-US" altLang="zh-CN" sz="1600" dirty="0">
                <a:solidFill>
                  <a:srgbClr val="FF0000"/>
                </a:solidFill>
                <a:latin typeface="+mn-lt"/>
              </a:rPr>
              <a:t> S</a:t>
            </a:r>
            <a:r>
              <a:rPr lang="en-US" altLang="zh-CN" sz="1600" dirty="0">
                <a:latin typeface="+mn-lt"/>
              </a:rPr>
              <a:t>, …. ,    , D)</a:t>
            </a:r>
          </a:p>
        </p:txBody>
      </p:sp>
      <p:sp>
        <p:nvSpPr>
          <p:cNvPr id="76" name="Line 74">
            <a:extLst>
              <a:ext uri="{FF2B5EF4-FFF2-40B4-BE49-F238E27FC236}">
                <a16:creationId xmlns:a16="http://schemas.microsoft.com/office/drawing/2014/main" id="{7988919F-B848-4B78-93F8-232E2CD2ED9F}"/>
              </a:ext>
            </a:extLst>
          </p:cNvPr>
          <p:cNvSpPr>
            <a:spLocks noChangeShapeType="1"/>
          </p:cNvSpPr>
          <p:nvPr/>
        </p:nvSpPr>
        <p:spPr bwMode="auto">
          <a:xfrm flipV="1">
            <a:off x="3383280" y="1683385"/>
            <a:ext cx="13716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75">
            <a:extLst>
              <a:ext uri="{FF2B5EF4-FFF2-40B4-BE49-F238E27FC236}">
                <a16:creationId xmlns:a16="http://schemas.microsoft.com/office/drawing/2014/main" id="{0E721FA3-1491-42F1-8516-5F0634CBF78B}"/>
              </a:ext>
            </a:extLst>
          </p:cNvPr>
          <p:cNvSpPr>
            <a:spLocks noChangeShapeType="1"/>
          </p:cNvSpPr>
          <p:nvPr/>
        </p:nvSpPr>
        <p:spPr bwMode="auto">
          <a:xfrm flipV="1">
            <a:off x="3383280" y="1988185"/>
            <a:ext cx="13716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76">
            <a:extLst>
              <a:ext uri="{FF2B5EF4-FFF2-40B4-BE49-F238E27FC236}">
                <a16:creationId xmlns:a16="http://schemas.microsoft.com/office/drawing/2014/main" id="{D32AAFF9-05A0-4BF8-8425-16D7CBCEC7D9}"/>
              </a:ext>
            </a:extLst>
          </p:cNvPr>
          <p:cNvSpPr>
            <a:spLocks noChangeShapeType="1"/>
          </p:cNvSpPr>
          <p:nvPr/>
        </p:nvSpPr>
        <p:spPr bwMode="auto">
          <a:xfrm flipV="1">
            <a:off x="3383280" y="2292985"/>
            <a:ext cx="13716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77">
            <a:extLst>
              <a:ext uri="{FF2B5EF4-FFF2-40B4-BE49-F238E27FC236}">
                <a16:creationId xmlns:a16="http://schemas.microsoft.com/office/drawing/2014/main" id="{9E79F2BC-781F-4E22-9EF9-9BF7ABF166ED}"/>
              </a:ext>
            </a:extLst>
          </p:cNvPr>
          <p:cNvSpPr>
            <a:spLocks noChangeShapeType="1"/>
          </p:cNvSpPr>
          <p:nvPr/>
        </p:nvSpPr>
        <p:spPr bwMode="auto">
          <a:xfrm flipV="1">
            <a:off x="3383280" y="2902585"/>
            <a:ext cx="13716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78">
            <a:extLst>
              <a:ext uri="{FF2B5EF4-FFF2-40B4-BE49-F238E27FC236}">
                <a16:creationId xmlns:a16="http://schemas.microsoft.com/office/drawing/2014/main" id="{E02CC0B6-9F33-42A3-BA77-99A295CEAA42}"/>
              </a:ext>
            </a:extLst>
          </p:cNvPr>
          <p:cNvSpPr>
            <a:spLocks noChangeShapeType="1"/>
          </p:cNvSpPr>
          <p:nvPr/>
        </p:nvSpPr>
        <p:spPr bwMode="auto">
          <a:xfrm flipV="1">
            <a:off x="3383280" y="4121785"/>
            <a:ext cx="1371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79">
            <a:extLst>
              <a:ext uri="{FF2B5EF4-FFF2-40B4-BE49-F238E27FC236}">
                <a16:creationId xmlns:a16="http://schemas.microsoft.com/office/drawing/2014/main" id="{7BAB38C1-81F0-450A-99BB-DDCAA5FFC651}"/>
              </a:ext>
            </a:extLst>
          </p:cNvPr>
          <p:cNvSpPr>
            <a:spLocks noChangeShapeType="1"/>
          </p:cNvSpPr>
          <p:nvPr/>
        </p:nvSpPr>
        <p:spPr bwMode="auto">
          <a:xfrm flipH="1" flipV="1">
            <a:off x="7040880" y="1683385"/>
            <a:ext cx="14478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80">
            <a:extLst>
              <a:ext uri="{FF2B5EF4-FFF2-40B4-BE49-F238E27FC236}">
                <a16:creationId xmlns:a16="http://schemas.microsoft.com/office/drawing/2014/main" id="{A9526389-DDC4-4DC4-BC43-C829E6271725}"/>
              </a:ext>
            </a:extLst>
          </p:cNvPr>
          <p:cNvSpPr>
            <a:spLocks noChangeShapeType="1"/>
          </p:cNvSpPr>
          <p:nvPr/>
        </p:nvSpPr>
        <p:spPr bwMode="auto">
          <a:xfrm flipH="1" flipV="1">
            <a:off x="7040880" y="2292985"/>
            <a:ext cx="12954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81">
            <a:extLst>
              <a:ext uri="{FF2B5EF4-FFF2-40B4-BE49-F238E27FC236}">
                <a16:creationId xmlns:a16="http://schemas.microsoft.com/office/drawing/2014/main" id="{DADCAF09-CB9C-48A9-A880-BD235852E8E7}"/>
              </a:ext>
            </a:extLst>
          </p:cNvPr>
          <p:cNvSpPr>
            <a:spLocks noChangeShapeType="1"/>
          </p:cNvSpPr>
          <p:nvPr/>
        </p:nvSpPr>
        <p:spPr bwMode="auto">
          <a:xfrm flipH="1" flipV="1">
            <a:off x="7040880" y="2902585"/>
            <a:ext cx="1295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82">
            <a:extLst>
              <a:ext uri="{FF2B5EF4-FFF2-40B4-BE49-F238E27FC236}">
                <a16:creationId xmlns:a16="http://schemas.microsoft.com/office/drawing/2014/main" id="{D4D56761-C96F-4321-99DD-2C211658690B}"/>
              </a:ext>
            </a:extLst>
          </p:cNvPr>
          <p:cNvSpPr>
            <a:spLocks noChangeShapeType="1"/>
          </p:cNvSpPr>
          <p:nvPr/>
        </p:nvSpPr>
        <p:spPr bwMode="auto">
          <a:xfrm flipH="1">
            <a:off x="7040880" y="3740785"/>
            <a:ext cx="1371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83">
            <a:extLst>
              <a:ext uri="{FF2B5EF4-FFF2-40B4-BE49-F238E27FC236}">
                <a16:creationId xmlns:a16="http://schemas.microsoft.com/office/drawing/2014/main" id="{A3CAD8B9-9554-4E64-947D-A66AD86A714D}"/>
              </a:ext>
            </a:extLst>
          </p:cNvPr>
          <p:cNvSpPr>
            <a:spLocks noChangeShapeType="1"/>
          </p:cNvSpPr>
          <p:nvPr/>
        </p:nvSpPr>
        <p:spPr bwMode="auto">
          <a:xfrm flipH="1">
            <a:off x="7040880" y="3816985"/>
            <a:ext cx="14478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Text Box 84">
            <a:extLst>
              <a:ext uri="{FF2B5EF4-FFF2-40B4-BE49-F238E27FC236}">
                <a16:creationId xmlns:a16="http://schemas.microsoft.com/office/drawing/2014/main" id="{B0635C1C-D54F-4DD2-9B4B-03939DE832B0}"/>
              </a:ext>
            </a:extLst>
          </p:cNvPr>
          <p:cNvSpPr txBox="1">
            <a:spLocks noChangeArrowheads="1"/>
          </p:cNvSpPr>
          <p:nvPr/>
        </p:nvSpPr>
        <p:spPr bwMode="auto">
          <a:xfrm>
            <a:off x="3914418" y="3664585"/>
            <a:ext cx="430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a:latin typeface="+mn-lt"/>
              </a:rPr>
              <a:t>…</a:t>
            </a:r>
          </a:p>
        </p:txBody>
      </p:sp>
      <p:sp>
        <p:nvSpPr>
          <p:cNvPr id="87" name="Text Box 85">
            <a:extLst>
              <a:ext uri="{FF2B5EF4-FFF2-40B4-BE49-F238E27FC236}">
                <a16:creationId xmlns:a16="http://schemas.microsoft.com/office/drawing/2014/main" id="{A85CF1D9-56D3-401F-A8F1-6BAD34B23BE0}"/>
              </a:ext>
            </a:extLst>
          </p:cNvPr>
          <p:cNvSpPr txBox="1">
            <a:spLocks noChangeArrowheads="1"/>
          </p:cNvSpPr>
          <p:nvPr/>
        </p:nvSpPr>
        <p:spPr bwMode="auto">
          <a:xfrm>
            <a:off x="7419618" y="3512185"/>
            <a:ext cx="430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a:latin typeface="+mn-lt"/>
              </a:rPr>
              <a:t>…</a:t>
            </a:r>
          </a:p>
        </p:txBody>
      </p:sp>
      <p:sp>
        <p:nvSpPr>
          <p:cNvPr id="88" name="Text Box 86">
            <a:extLst>
              <a:ext uri="{FF2B5EF4-FFF2-40B4-BE49-F238E27FC236}">
                <a16:creationId xmlns:a16="http://schemas.microsoft.com/office/drawing/2014/main" id="{E3CEB708-8432-4016-BDA2-83BE884D929E}"/>
              </a:ext>
            </a:extLst>
          </p:cNvPr>
          <p:cNvSpPr txBox="1">
            <a:spLocks noChangeArrowheads="1"/>
          </p:cNvSpPr>
          <p:nvPr/>
        </p:nvSpPr>
        <p:spPr bwMode="auto">
          <a:xfrm>
            <a:off x="7419618" y="4197985"/>
            <a:ext cx="430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a:latin typeface="+mn-lt"/>
              </a:rPr>
              <a:t>…</a:t>
            </a:r>
          </a:p>
        </p:txBody>
      </p:sp>
      <p:sp>
        <p:nvSpPr>
          <p:cNvPr id="89" name="Text Box 87">
            <a:extLst>
              <a:ext uri="{FF2B5EF4-FFF2-40B4-BE49-F238E27FC236}">
                <a16:creationId xmlns:a16="http://schemas.microsoft.com/office/drawing/2014/main" id="{2FF56B62-5F4C-4BF1-8D66-53150B3D4C93}"/>
              </a:ext>
            </a:extLst>
          </p:cNvPr>
          <p:cNvSpPr txBox="1">
            <a:spLocks noChangeArrowheads="1"/>
          </p:cNvSpPr>
          <p:nvPr/>
        </p:nvSpPr>
        <p:spPr bwMode="auto">
          <a:xfrm>
            <a:off x="3914418" y="2826385"/>
            <a:ext cx="430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a:latin typeface="+mn-lt"/>
              </a:rPr>
              <a:t>…</a:t>
            </a:r>
          </a:p>
        </p:txBody>
      </p:sp>
      <p:sp>
        <p:nvSpPr>
          <p:cNvPr id="90" name="Text Box 88">
            <a:extLst>
              <a:ext uri="{FF2B5EF4-FFF2-40B4-BE49-F238E27FC236}">
                <a16:creationId xmlns:a16="http://schemas.microsoft.com/office/drawing/2014/main" id="{615D9FB1-2D9F-436C-A2BC-C15B7E555C8F}"/>
              </a:ext>
            </a:extLst>
          </p:cNvPr>
          <p:cNvSpPr txBox="1">
            <a:spLocks noChangeArrowheads="1"/>
          </p:cNvSpPr>
          <p:nvPr/>
        </p:nvSpPr>
        <p:spPr bwMode="auto">
          <a:xfrm>
            <a:off x="7345680" y="3175635"/>
            <a:ext cx="539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h(s</a:t>
            </a:r>
            <a:r>
              <a:rPr lang="en-US" altLang="zh-CN" sz="1600" baseline="-25000">
                <a:latin typeface="+mn-lt"/>
              </a:rPr>
              <a:t>i</a:t>
            </a:r>
            <a:r>
              <a:rPr lang="en-US" altLang="zh-CN" sz="1600">
                <a:latin typeface="+mn-lt"/>
              </a:rPr>
              <a:t>)</a:t>
            </a:r>
          </a:p>
        </p:txBody>
      </p:sp>
      <p:sp>
        <p:nvSpPr>
          <p:cNvPr id="91" name="Text Box 89">
            <a:extLst>
              <a:ext uri="{FF2B5EF4-FFF2-40B4-BE49-F238E27FC236}">
                <a16:creationId xmlns:a16="http://schemas.microsoft.com/office/drawing/2014/main" id="{DFA63381-911D-4D20-9BBB-D8417D7D7F3A}"/>
              </a:ext>
            </a:extLst>
          </p:cNvPr>
          <p:cNvSpPr txBox="1">
            <a:spLocks noChangeArrowheads="1"/>
          </p:cNvSpPr>
          <p:nvPr/>
        </p:nvSpPr>
        <p:spPr bwMode="auto">
          <a:xfrm>
            <a:off x="7421880" y="4578985"/>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h(s</a:t>
            </a:r>
            <a:r>
              <a:rPr lang="en-US" altLang="zh-CN" sz="1600" baseline="-25000">
                <a:latin typeface="+mn-lt"/>
              </a:rPr>
              <a:t>n</a:t>
            </a:r>
            <a:r>
              <a:rPr lang="en-US" altLang="zh-CN" sz="1600">
                <a:latin typeface="+mn-lt"/>
              </a:rPr>
              <a:t>)</a:t>
            </a:r>
          </a:p>
        </p:txBody>
      </p:sp>
      <p:sp>
        <p:nvSpPr>
          <p:cNvPr id="92" name="Text Box 90">
            <a:extLst>
              <a:ext uri="{FF2B5EF4-FFF2-40B4-BE49-F238E27FC236}">
                <a16:creationId xmlns:a16="http://schemas.microsoft.com/office/drawing/2014/main" id="{CA6DCA2A-C73A-4BA4-B9A2-680893AFEF7A}"/>
              </a:ext>
            </a:extLst>
          </p:cNvPr>
          <p:cNvSpPr txBox="1">
            <a:spLocks noChangeArrowheads="1"/>
          </p:cNvSpPr>
          <p:nvPr/>
        </p:nvSpPr>
        <p:spPr bwMode="auto">
          <a:xfrm>
            <a:off x="7345680" y="1759585"/>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h(s</a:t>
            </a:r>
            <a:r>
              <a:rPr lang="en-US" altLang="zh-CN" sz="1600" baseline="-25000">
                <a:latin typeface="+mn-lt"/>
              </a:rPr>
              <a:t>1</a:t>
            </a:r>
            <a:r>
              <a:rPr lang="en-US" altLang="zh-CN" sz="1600">
                <a:latin typeface="+mn-lt"/>
              </a:rPr>
              <a:t>)</a:t>
            </a:r>
          </a:p>
        </p:txBody>
      </p:sp>
      <p:sp>
        <p:nvSpPr>
          <p:cNvPr id="93" name="Text Box 91">
            <a:extLst>
              <a:ext uri="{FF2B5EF4-FFF2-40B4-BE49-F238E27FC236}">
                <a16:creationId xmlns:a16="http://schemas.microsoft.com/office/drawing/2014/main" id="{7D9BE452-8139-4E51-9069-14406DBE4602}"/>
              </a:ext>
            </a:extLst>
          </p:cNvPr>
          <p:cNvSpPr txBox="1">
            <a:spLocks noChangeArrowheads="1"/>
          </p:cNvSpPr>
          <p:nvPr/>
        </p:nvSpPr>
        <p:spPr bwMode="auto">
          <a:xfrm>
            <a:off x="2545080" y="1226185"/>
            <a:ext cx="112325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dirty="0">
                <a:latin typeface="+mn-lt"/>
              </a:rPr>
              <a:t>{</a:t>
            </a:r>
            <a:r>
              <a:rPr lang="zh-CN" altLang="en-US" sz="1600" dirty="0">
                <a:latin typeface="微软雅黑 Light" panose="020B0502040204020203" pitchFamily="34" charset="-122"/>
                <a:ea typeface="微软雅黑 Light" panose="020B0502040204020203" pitchFamily="34" charset="-122"/>
              </a:rPr>
              <a:t>索引项</a:t>
            </a:r>
            <a:r>
              <a:rPr lang="zh-CN" altLang="en-US" sz="1600" dirty="0">
                <a:latin typeface="+mn-lt"/>
              </a:rPr>
              <a:t>}</a:t>
            </a:r>
          </a:p>
          <a:p>
            <a:pPr eaLnBrk="1" hangingPunct="1"/>
            <a:r>
              <a:rPr lang="en-US" altLang="zh-CN" sz="1600" dirty="0">
                <a:latin typeface="+mn-lt"/>
              </a:rPr>
              <a:t>index entry</a:t>
            </a:r>
          </a:p>
        </p:txBody>
      </p:sp>
      <p:graphicFrame>
        <p:nvGraphicFramePr>
          <p:cNvPr id="94" name="Group 92">
            <a:extLst>
              <a:ext uri="{FF2B5EF4-FFF2-40B4-BE49-F238E27FC236}">
                <a16:creationId xmlns:a16="http://schemas.microsoft.com/office/drawing/2014/main" id="{FACBC23E-4E96-4767-82E9-30994A310AB9}"/>
              </a:ext>
            </a:extLst>
          </p:cNvPr>
          <p:cNvGraphicFramePr>
            <a:graphicFrameLocks noGrp="1"/>
          </p:cNvGraphicFramePr>
          <p:nvPr>
            <p:extLst>
              <p:ext uri="{D42A27DB-BD31-4B8C-83A1-F6EECF244321}">
                <p14:modId xmlns:p14="http://schemas.microsoft.com/office/powerpoint/2010/main" val="2643581533"/>
              </p:ext>
            </p:extLst>
          </p:nvPr>
        </p:nvGraphicFramePr>
        <p:xfrm>
          <a:off x="2621280" y="2369185"/>
          <a:ext cx="990600" cy="2344741"/>
        </p:xfrm>
        <a:graphic>
          <a:graphicData uri="http://schemas.openxmlformats.org/drawingml/2006/table">
            <a:tbl>
              <a:tblPr/>
              <a:tblGrid>
                <a:gridCol w="533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1" lang="en-US" altLang="zh-CN" sz="1200" b="0" i="0" u="none" strike="noStrike" cap="none" normalizeH="0" baseline="0">
                          <a:ln>
                            <a:noFill/>
                          </a:ln>
                          <a:solidFill>
                            <a:schemeClr val="tx1"/>
                          </a:solidFill>
                          <a:effectLst/>
                          <a:latin typeface="Tahoma" pitchFamily="34" charset="0"/>
                          <a:ea typeface="宋体" pitchFamily="2" charset="-122"/>
                        </a:rPr>
                        <a:t>s</a:t>
                      </a:r>
                      <a:r>
                        <a:rPr kumimoji="1" lang="en-US" altLang="zh-CN" sz="1200" b="0" i="0" u="none" strike="noStrike" cap="none" normalizeH="0" baseline="-25000">
                          <a:ln>
                            <a:noFill/>
                          </a:ln>
                          <a:solidFill>
                            <a:schemeClr val="tx1"/>
                          </a:solidFill>
                          <a:effectLst/>
                          <a:latin typeface="Tahoma" pitchFamily="34" charset="0"/>
                          <a:ea typeface="宋体" pitchFamily="2" charset="-122"/>
                        </a:rPr>
                        <a:t>1</a:t>
                      </a: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1" lang="en-US" altLang="zh-CN" sz="1200" b="0" i="0" u="none" strike="noStrike" cap="none" normalizeH="0" baseline="0">
                          <a:ln>
                            <a:noFill/>
                          </a:ln>
                          <a:solidFill>
                            <a:schemeClr val="tx1"/>
                          </a:solidFill>
                          <a:effectLst/>
                          <a:latin typeface="Tahoma" pitchFamily="34" charset="0"/>
                          <a:ea typeface="宋体" pitchFamily="2" charset="-122"/>
                        </a:rPr>
                        <a:t>s</a:t>
                      </a:r>
                      <a:r>
                        <a:rPr kumimoji="1" lang="en-US" altLang="zh-CN" sz="1200" b="0" i="0" u="none" strike="noStrike" cap="none" normalizeH="0" baseline="-25000">
                          <a:ln>
                            <a:noFill/>
                          </a:ln>
                          <a:solidFill>
                            <a:schemeClr val="tx1"/>
                          </a:solidFill>
                          <a:effectLst/>
                          <a:latin typeface="Tahoma" pitchFamily="34" charset="0"/>
                          <a:ea typeface="宋体" pitchFamily="2" charset="-122"/>
                        </a:rPr>
                        <a:t>2</a:t>
                      </a: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200" b="0" i="0" u="none" strike="noStrike" cap="none" normalizeH="0" baseline="0">
                          <a:ln>
                            <a:noFill/>
                          </a:ln>
                          <a:solidFill>
                            <a:schemeClr val="tx1"/>
                          </a:solidFill>
                          <a:effectLst/>
                          <a:latin typeface="Tahoma" pitchFamily="34" charset="0"/>
                          <a:ea typeface="宋体" pitchFamily="2" charset="-122"/>
                        </a:rPr>
                        <a:t>s</a:t>
                      </a:r>
                      <a:r>
                        <a:rPr kumimoji="1" lang="en-US" altLang="zh-CN" sz="1200" b="0" i="0" u="none" strike="noStrike" cap="none" normalizeH="0" baseline="-25000">
                          <a:ln>
                            <a:noFill/>
                          </a:ln>
                          <a:solidFill>
                            <a:schemeClr val="tx1"/>
                          </a:solidFill>
                          <a:effectLst/>
                          <a:latin typeface="Tahoma" pitchFamily="34" charset="0"/>
                          <a:ea typeface="宋体" pitchFamily="2" charset="-122"/>
                        </a:rPr>
                        <a:t>3</a:t>
                      </a:r>
                      <a:endParaRPr kumimoji="1" lang="zh-CN" altLang="en-US" sz="1200" b="0" i="0" u="none" strike="noStrike" cap="none" normalizeH="0" baseline="-2500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200" b="0" i="0" u="none" strike="noStrike" cap="none" normalizeH="0" baseline="0">
                          <a:ln>
                            <a:noFill/>
                          </a:ln>
                          <a:solidFill>
                            <a:schemeClr val="tx1"/>
                          </a:solidFill>
                          <a:effectLst/>
                          <a:latin typeface="Times New Roman"/>
                          <a:ea typeface="宋体" pitchFamily="2" charset="-122"/>
                        </a:rPr>
                        <a:t>…</a:t>
                      </a: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1" lang="en-US" altLang="zh-CN" sz="1200" b="0" i="0" u="none" strike="noStrike" cap="none" normalizeH="0" baseline="0">
                          <a:ln>
                            <a:noFill/>
                          </a:ln>
                          <a:solidFill>
                            <a:schemeClr val="tx1"/>
                          </a:solidFill>
                          <a:effectLst/>
                          <a:latin typeface="Tahoma" pitchFamily="34" charset="0"/>
                          <a:ea typeface="宋体" pitchFamily="2" charset="-122"/>
                        </a:rPr>
                        <a:t>s</a:t>
                      </a:r>
                      <a:r>
                        <a:rPr kumimoji="1" lang="en-US" altLang="zh-CN" sz="1200" b="0" i="0" u="none" strike="noStrike" cap="none" normalizeH="0" baseline="-25000">
                          <a:ln>
                            <a:noFill/>
                          </a:ln>
                          <a:solidFill>
                            <a:schemeClr val="tx1"/>
                          </a:solidFill>
                          <a:effectLst/>
                          <a:latin typeface="Tahoma" pitchFamily="34" charset="0"/>
                          <a:ea typeface="宋体" pitchFamily="2" charset="-122"/>
                        </a:rPr>
                        <a:t>i</a:t>
                      </a: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200" b="0" i="0" u="none" strike="noStrike" cap="none" normalizeH="0" baseline="0">
                          <a:ln>
                            <a:noFill/>
                          </a:ln>
                          <a:solidFill>
                            <a:schemeClr val="tx1"/>
                          </a:solidFill>
                          <a:effectLst/>
                          <a:latin typeface="Times New Roman"/>
                          <a:ea typeface="宋体" pitchFamily="2" charset="-122"/>
                        </a:rPr>
                        <a:t>…</a:t>
                      </a: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1" lang="en-US" altLang="zh-CN" sz="1200" b="0" i="0" u="none" strike="noStrike" cap="none" normalizeH="0" baseline="0">
                          <a:ln>
                            <a:noFill/>
                          </a:ln>
                          <a:solidFill>
                            <a:schemeClr val="tx1"/>
                          </a:solidFill>
                          <a:effectLst/>
                          <a:latin typeface="Tahoma" pitchFamily="34" charset="0"/>
                          <a:ea typeface="宋体" pitchFamily="2" charset="-122"/>
                        </a:rPr>
                        <a:t>s</a:t>
                      </a:r>
                      <a:r>
                        <a:rPr kumimoji="1" lang="en-US" altLang="zh-CN" sz="1200" b="0" i="0" u="none" strike="noStrike" cap="none" normalizeH="0" baseline="-25000">
                          <a:ln>
                            <a:noFill/>
                          </a:ln>
                          <a:solidFill>
                            <a:schemeClr val="tx1"/>
                          </a:solidFill>
                          <a:effectLst/>
                          <a:latin typeface="Tahoma" pitchFamily="34" charset="0"/>
                          <a:ea typeface="宋体" pitchFamily="2" charset="-122"/>
                        </a:rPr>
                        <a:t>m</a:t>
                      </a: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200" b="0" i="0" u="none" strike="noStrike" cap="none" normalizeH="0" baseline="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5" name="Text Box 118">
            <a:extLst>
              <a:ext uri="{FF2B5EF4-FFF2-40B4-BE49-F238E27FC236}">
                <a16:creationId xmlns:a16="http://schemas.microsoft.com/office/drawing/2014/main" id="{67D10F32-F789-43D4-A5BE-5A0B065B9D58}"/>
              </a:ext>
            </a:extLst>
          </p:cNvPr>
          <p:cNvSpPr txBox="1">
            <a:spLocks noChangeArrowheads="1"/>
          </p:cNvSpPr>
          <p:nvPr/>
        </p:nvSpPr>
        <p:spPr bwMode="auto">
          <a:xfrm>
            <a:off x="3228663" y="6070586"/>
            <a:ext cx="52325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ea typeface="微软雅黑 Light" panose="020B0502040204020203" pitchFamily="34" charset="-122"/>
              </a:rPr>
              <a:t>图 1</a:t>
            </a:r>
            <a:r>
              <a:rPr lang="en-US" altLang="zh-CN" dirty="0">
                <a:latin typeface="+mn-lt"/>
                <a:ea typeface="微软雅黑 Light" panose="020B0502040204020203" pitchFamily="34" charset="-122"/>
              </a:rPr>
              <a:t>4</a:t>
            </a:r>
            <a:r>
              <a:rPr lang="zh-CN" altLang="en-US" dirty="0">
                <a:latin typeface="+mn-lt"/>
                <a:ea typeface="微软雅黑 Light" panose="020B0502040204020203" pitchFamily="34" charset="-122"/>
              </a:rPr>
              <a:t>.0.1 索引技术(</a:t>
            </a:r>
            <a:r>
              <a:rPr lang="en-US" altLang="zh-CN" dirty="0">
                <a:latin typeface="+mn-lt"/>
                <a:ea typeface="微软雅黑 Light" panose="020B0502040204020203" pitchFamily="34" charset="-122"/>
              </a:rPr>
              <a:t>indexing)</a:t>
            </a:r>
            <a:r>
              <a:rPr lang="zh-CN" altLang="en-US" dirty="0">
                <a:latin typeface="+mn-lt"/>
                <a:ea typeface="微软雅黑 Light" panose="020B0502040204020203" pitchFamily="34" charset="-122"/>
              </a:rPr>
              <a:t>及其分类</a:t>
            </a:r>
          </a:p>
        </p:txBody>
      </p:sp>
      <p:sp>
        <p:nvSpPr>
          <p:cNvPr id="96" name="Rectangle 119">
            <a:extLst>
              <a:ext uri="{FF2B5EF4-FFF2-40B4-BE49-F238E27FC236}">
                <a16:creationId xmlns:a16="http://schemas.microsoft.com/office/drawing/2014/main" id="{9037FE52-F6A7-4085-9C24-655156DA718A}"/>
              </a:ext>
            </a:extLst>
          </p:cNvPr>
          <p:cNvSpPr>
            <a:spLocks noChangeArrowheads="1"/>
          </p:cNvSpPr>
          <p:nvPr/>
        </p:nvSpPr>
        <p:spPr bwMode="auto">
          <a:xfrm>
            <a:off x="2255566" y="595987"/>
            <a:ext cx="2158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ordered indices</a:t>
            </a:r>
            <a:endParaRPr lang="zh-CN" altLang="en-US" sz="2400" dirty="0"/>
          </a:p>
        </p:txBody>
      </p:sp>
      <p:sp>
        <p:nvSpPr>
          <p:cNvPr id="97" name="Rectangle 120">
            <a:extLst>
              <a:ext uri="{FF2B5EF4-FFF2-40B4-BE49-F238E27FC236}">
                <a16:creationId xmlns:a16="http://schemas.microsoft.com/office/drawing/2014/main" id="{92A2A1C2-5FC8-4C04-9F33-6B2A55C0F33C}"/>
              </a:ext>
            </a:extLst>
          </p:cNvPr>
          <p:cNvSpPr>
            <a:spLocks noChangeArrowheads="1"/>
          </p:cNvSpPr>
          <p:nvPr/>
        </p:nvSpPr>
        <p:spPr bwMode="auto">
          <a:xfrm>
            <a:off x="7764780" y="646874"/>
            <a:ext cx="17475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hash indices</a:t>
            </a:r>
            <a:endParaRPr lang="zh-CN" altLang="en-US" sz="2400" dirty="0"/>
          </a:p>
        </p:txBody>
      </p:sp>
      <p:sp>
        <p:nvSpPr>
          <p:cNvPr id="98" name="Text Box 121">
            <a:extLst>
              <a:ext uri="{FF2B5EF4-FFF2-40B4-BE49-F238E27FC236}">
                <a16:creationId xmlns:a16="http://schemas.microsoft.com/office/drawing/2014/main" id="{6CBBE62D-9EE8-448E-8431-2AF8EFA8901E}"/>
              </a:ext>
            </a:extLst>
          </p:cNvPr>
          <p:cNvSpPr txBox="1">
            <a:spLocks noChangeArrowheads="1"/>
          </p:cNvSpPr>
          <p:nvPr/>
        </p:nvSpPr>
        <p:spPr bwMode="auto">
          <a:xfrm>
            <a:off x="9512374" y="5066665"/>
            <a:ext cx="11804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1600" dirty="0">
                <a:latin typeface="+mn-lt"/>
                <a:ea typeface="微软雅黑 Light" panose="020B0502040204020203" pitchFamily="34" charset="-122"/>
              </a:rPr>
              <a:t>搜索键</a:t>
            </a:r>
          </a:p>
          <a:p>
            <a:pPr eaLnBrk="1" hangingPunct="1"/>
            <a:r>
              <a:rPr lang="zh-CN" altLang="en-US" sz="1600" dirty="0">
                <a:latin typeface="+mn-lt"/>
                <a:ea typeface="微软雅黑 Light" panose="020B0502040204020203" pitchFamily="34" charset="-122"/>
              </a:rPr>
              <a:t>(</a:t>
            </a:r>
            <a:r>
              <a:rPr lang="en-US" altLang="zh-CN" sz="1600" dirty="0">
                <a:latin typeface="+mn-lt"/>
                <a:ea typeface="微软雅黑 Light" panose="020B0502040204020203" pitchFamily="34" charset="-122"/>
              </a:rPr>
              <a:t>search key)</a:t>
            </a:r>
          </a:p>
        </p:txBody>
      </p:sp>
      <p:sp>
        <p:nvSpPr>
          <p:cNvPr id="99" name="AutoShape 122">
            <a:hlinkClick r:id="" action="ppaction://hlinkshowjump?jump=lastslideviewed" highlightClick="1"/>
            <a:extLst>
              <a:ext uri="{FF2B5EF4-FFF2-40B4-BE49-F238E27FC236}">
                <a16:creationId xmlns:a16="http://schemas.microsoft.com/office/drawing/2014/main" id="{C24CB520-8005-452E-886B-12F315D86C5A}"/>
              </a:ext>
            </a:extLst>
          </p:cNvPr>
          <p:cNvSpPr>
            <a:spLocks noChangeArrowheads="1"/>
          </p:cNvSpPr>
          <p:nvPr/>
        </p:nvSpPr>
        <p:spPr bwMode="auto">
          <a:xfrm>
            <a:off x="11604517" y="5976130"/>
            <a:ext cx="323850" cy="188912"/>
          </a:xfrm>
          <a:prstGeom prst="actionButtonBackPrevious">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TextBox 1">
            <a:extLst>
              <a:ext uri="{FF2B5EF4-FFF2-40B4-BE49-F238E27FC236}">
                <a16:creationId xmlns:a16="http://schemas.microsoft.com/office/drawing/2014/main" id="{E9926482-F368-40E4-BA15-75E8DBE6E5FB}"/>
              </a:ext>
            </a:extLst>
          </p:cNvPr>
          <p:cNvSpPr txBox="1">
            <a:spLocks noChangeArrowheads="1"/>
          </p:cNvSpPr>
          <p:nvPr/>
        </p:nvSpPr>
        <p:spPr bwMode="auto">
          <a:xfrm>
            <a:off x="8103711" y="2243305"/>
            <a:ext cx="1379538"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400">
                <a:latin typeface="+mn-lt"/>
              </a:rPr>
              <a:t>h(s</a:t>
            </a:r>
            <a:r>
              <a:rPr lang="en-US" altLang="zh-CN" sz="1400" baseline="-25000">
                <a:latin typeface="+mn-lt"/>
              </a:rPr>
              <a:t>i</a:t>
            </a:r>
            <a:r>
              <a:rPr lang="en-US" altLang="zh-CN" sz="1400">
                <a:latin typeface="+mn-lt"/>
              </a:rPr>
              <a:t>)</a:t>
            </a:r>
            <a:r>
              <a:rPr lang="en-US" altLang="zh-CN" sz="1400">
                <a:latin typeface="+mn-lt"/>
                <a:sym typeface="Wingdings" pitchFamily="2" charset="2"/>
              </a:rPr>
              <a:t></a:t>
            </a:r>
            <a:r>
              <a:rPr lang="en-US" altLang="zh-CN" sz="1400">
                <a:latin typeface="+mn-lt"/>
              </a:rPr>
              <a:t>#buket</a:t>
            </a:r>
            <a:endParaRPr lang="zh-CN" altLang="en-US" sz="1400">
              <a:latin typeface="+mn-lt"/>
            </a:endParaRPr>
          </a:p>
        </p:txBody>
      </p:sp>
    </p:spTree>
    <p:extLst>
      <p:ext uri="{BB962C8B-B14F-4D97-AF65-F5344CB8AC3E}">
        <p14:creationId xmlns:p14="http://schemas.microsoft.com/office/powerpoint/2010/main" val="24562427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A1F97-05A7-4BFB-9D88-9E98D3185654}"/>
              </a:ext>
            </a:extLst>
          </p:cNvPr>
          <p:cNvSpPr>
            <a:spLocks noGrp="1"/>
          </p:cNvSpPr>
          <p:nvPr>
            <p:ph type="title"/>
          </p:nvPr>
        </p:nvSpPr>
        <p:spPr/>
        <p:txBody>
          <a:bodyPr>
            <a:normAutofit/>
          </a:bodyPr>
          <a:lstStyle/>
          <a:p>
            <a:r>
              <a:rPr lang="zh-CN" altLang="en-US" dirty="0">
                <a:highlight>
                  <a:srgbClr val="FFFF00"/>
                </a:highlight>
                <a:latin typeface="Times New Roman" pitchFamily="18" charset="0"/>
                <a:cs typeface="Times New Roman" pitchFamily="18" charset="0"/>
              </a:rPr>
              <a:t>掌握：适宜建立索引的属性，</a:t>
            </a:r>
            <a:r>
              <a:rPr lang="zh-CN" altLang="zh-CN" sz="2800" dirty="0">
                <a:highlight>
                  <a:srgbClr val="FFFF00"/>
                </a:highlight>
                <a:latin typeface="Times New Roman" pitchFamily="18" charset="0"/>
                <a:cs typeface="Times New Roman" pitchFamily="18" charset="0"/>
              </a:rPr>
              <a:t>索引</a:t>
            </a:r>
            <a:r>
              <a:rPr lang="zh-CN" altLang="en-US" sz="2800" dirty="0">
                <a:highlight>
                  <a:srgbClr val="FFFF00"/>
                </a:highlight>
                <a:latin typeface="Times New Roman" pitchFamily="18" charset="0"/>
                <a:cs typeface="Times New Roman" pitchFamily="18" charset="0"/>
              </a:rPr>
              <a:t>对</a:t>
            </a:r>
            <a:r>
              <a:rPr lang="en-US" altLang="zh-CN" sz="2800" dirty="0">
                <a:highlight>
                  <a:srgbClr val="FFFF00"/>
                </a:highlight>
                <a:latin typeface="Times New Roman" pitchFamily="18" charset="0"/>
                <a:cs typeface="Times New Roman" pitchFamily="18" charset="0"/>
              </a:rPr>
              <a:t>select/update/insert/delete</a:t>
            </a:r>
            <a:r>
              <a:rPr lang="zh-CN" altLang="zh-CN" sz="2800" dirty="0">
                <a:highlight>
                  <a:srgbClr val="FFFF00"/>
                </a:highlight>
                <a:latin typeface="Times New Roman" pitchFamily="18" charset="0"/>
                <a:cs typeface="Times New Roman" pitchFamily="18" charset="0"/>
              </a:rPr>
              <a:t>的</a:t>
            </a:r>
            <a:r>
              <a:rPr lang="zh-CN" altLang="en-US" sz="2800" dirty="0">
                <a:highlight>
                  <a:srgbClr val="FFFF00"/>
                </a:highlight>
                <a:latin typeface="Times New Roman" pitchFamily="18" charset="0"/>
                <a:cs typeface="Times New Roman" pitchFamily="18" charset="0"/>
              </a:rPr>
              <a:t>影响</a:t>
            </a:r>
            <a:endParaRPr lang="zh-CN" altLang="en-US" dirty="0">
              <a:highlight>
                <a:srgbClr val="FFFF00"/>
              </a:highlight>
            </a:endParaRPr>
          </a:p>
        </p:txBody>
      </p:sp>
      <p:sp>
        <p:nvSpPr>
          <p:cNvPr id="3" name="内容占位符 2">
            <a:extLst>
              <a:ext uri="{FF2B5EF4-FFF2-40B4-BE49-F238E27FC236}">
                <a16:creationId xmlns:a16="http://schemas.microsoft.com/office/drawing/2014/main" id="{51531AFF-5B2E-4A34-A19F-8157E916B55F}"/>
              </a:ext>
            </a:extLst>
          </p:cNvPr>
          <p:cNvSpPr>
            <a:spLocks noGrp="1"/>
          </p:cNvSpPr>
          <p:nvPr>
            <p:ph idx="1"/>
          </p:nvPr>
        </p:nvSpPr>
        <p:spPr/>
        <p:txBody>
          <a:bodyPr/>
          <a:lstStyle/>
          <a:p>
            <a:pPr>
              <a:lnSpc>
                <a:spcPct val="120000"/>
              </a:lnSpc>
            </a:pPr>
            <a:r>
              <a:rPr lang="zh-CN" altLang="zh-CN" dirty="0">
                <a:cs typeface="Times New Roman" pitchFamily="18" charset="0"/>
              </a:rPr>
              <a:t>对</a:t>
            </a:r>
            <a:r>
              <a:rPr lang="en-US" altLang="zh-CN" dirty="0">
                <a:cs typeface="Times New Roman" pitchFamily="18" charset="0"/>
              </a:rPr>
              <a:t>delete-from-where</a:t>
            </a:r>
            <a:r>
              <a:rPr lang="zh-CN" altLang="zh-CN" dirty="0">
                <a:cs typeface="Times New Roman" pitchFamily="18" charset="0"/>
              </a:rPr>
              <a:t>操作，如果在</a:t>
            </a:r>
            <a:r>
              <a:rPr lang="en-US" altLang="zh-CN" dirty="0">
                <a:cs typeface="Times New Roman" pitchFamily="18" charset="0"/>
              </a:rPr>
              <a:t>where</a:t>
            </a:r>
            <a:r>
              <a:rPr lang="zh-CN" altLang="zh-CN" dirty="0">
                <a:cs typeface="Times New Roman" pitchFamily="18" charset="0"/>
              </a:rPr>
              <a:t>查询条件属性上建立了索引，有利于在数据库文件中快速定位由</a:t>
            </a:r>
            <a:r>
              <a:rPr lang="en-US" altLang="zh-CN" dirty="0">
                <a:cs typeface="Times New Roman" pitchFamily="18" charset="0"/>
              </a:rPr>
              <a:t>where</a:t>
            </a:r>
            <a:r>
              <a:rPr lang="zh-CN" altLang="zh-CN" dirty="0">
                <a:cs typeface="Times New Roman" pitchFamily="18" charset="0"/>
              </a:rPr>
              <a:t>条件定义的需要删除的元组。但删除这些元组后，将引起</a:t>
            </a:r>
            <a:r>
              <a:rPr lang="en-US" altLang="zh-CN" dirty="0">
                <a:cs typeface="Times New Roman" pitchFamily="18" charset="0"/>
              </a:rPr>
              <a:t>DBMS</a:t>
            </a:r>
            <a:r>
              <a:rPr lang="zh-CN" altLang="zh-CN" dirty="0">
                <a:cs typeface="Times New Roman" pitchFamily="18" charset="0"/>
              </a:rPr>
              <a:t>将对索引进行调整重组，引起额外的系统开销，可能会降低</a:t>
            </a:r>
            <a:r>
              <a:rPr lang="en-US" altLang="zh-CN" dirty="0">
                <a:cs typeface="Times New Roman" pitchFamily="18" charset="0"/>
              </a:rPr>
              <a:t>delete</a:t>
            </a:r>
            <a:r>
              <a:rPr lang="zh-CN" altLang="zh-CN" dirty="0">
                <a:cs typeface="Times New Roman" pitchFamily="18" charset="0"/>
              </a:rPr>
              <a:t>的执行速度。</a:t>
            </a:r>
            <a:endParaRPr lang="en-US" altLang="zh-CN" dirty="0">
              <a:cs typeface="Times New Roman" pitchFamily="18" charset="0"/>
            </a:endParaRPr>
          </a:p>
          <a:p>
            <a:pPr>
              <a:lnSpc>
                <a:spcPct val="120000"/>
              </a:lnSpc>
            </a:pPr>
            <a:endParaRPr lang="en-US" altLang="zh-CN" dirty="0">
              <a:cs typeface="Times New Roman" pitchFamily="18" charset="0"/>
            </a:endParaRPr>
          </a:p>
          <a:p>
            <a:pPr>
              <a:lnSpc>
                <a:spcPct val="120000"/>
              </a:lnSpc>
            </a:pPr>
            <a:r>
              <a:rPr lang="zh-CN" altLang="zh-CN" dirty="0">
                <a:cs typeface="Times New Roman" pitchFamily="18" charset="0"/>
              </a:rPr>
              <a:t>对</a:t>
            </a:r>
            <a:r>
              <a:rPr lang="en-US" altLang="zh-CN" dirty="0">
                <a:cs typeface="Times New Roman" pitchFamily="18" charset="0"/>
              </a:rPr>
              <a:t>insert</a:t>
            </a:r>
            <a:r>
              <a:rPr lang="zh-CN" altLang="zh-CN" dirty="0">
                <a:cs typeface="Times New Roman" pitchFamily="18" charset="0"/>
              </a:rPr>
              <a:t>操作，在关系表中插入新元组后，</a:t>
            </a:r>
            <a:r>
              <a:rPr lang="en-US" altLang="zh-CN" dirty="0">
                <a:cs typeface="Times New Roman" pitchFamily="18" charset="0"/>
              </a:rPr>
              <a:t>DBMS</a:t>
            </a:r>
            <a:r>
              <a:rPr lang="zh-CN" altLang="zh-CN" dirty="0">
                <a:cs typeface="Times New Roman" pitchFamily="18" charset="0"/>
              </a:rPr>
              <a:t>将根据新插入的元组在索引属性上的值，对表中的索引进行调整重组，必然引起额外系统开销，降低</a:t>
            </a:r>
            <a:r>
              <a:rPr lang="en-US" altLang="zh-CN" dirty="0">
                <a:cs typeface="Times New Roman" pitchFamily="18" charset="0"/>
              </a:rPr>
              <a:t>insert</a:t>
            </a:r>
            <a:r>
              <a:rPr lang="zh-CN" altLang="zh-CN" dirty="0">
                <a:cs typeface="Times New Roman" pitchFamily="18" charset="0"/>
              </a:rPr>
              <a:t>的执行速度</a:t>
            </a:r>
            <a:endParaRPr lang="en-US" altLang="zh-CN" dirty="0">
              <a:cs typeface="Times New Roman" pitchFamily="18" charset="0"/>
            </a:endParaRPr>
          </a:p>
          <a:p>
            <a:pPr>
              <a:defRPr/>
            </a:pP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BF63FE65-D9B6-484B-B600-DF718325E3C1}"/>
              </a:ext>
            </a:extLst>
          </p:cNvPr>
          <p:cNvSpPr>
            <a:spLocks noGrp="1"/>
          </p:cNvSpPr>
          <p:nvPr>
            <p:ph type="dt" sz="half" idx="10"/>
          </p:nvPr>
        </p:nvSpPr>
        <p:spPr/>
        <p:txBody>
          <a:bodyPr/>
          <a:lstStyle/>
          <a:p>
            <a:fld id="{E730B2E9-2397-431A-B426-56105C9AEFA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FACED95-E1F5-4FFA-AEF6-37E5BEB12A11}"/>
              </a:ext>
            </a:extLst>
          </p:cNvPr>
          <p:cNvSpPr>
            <a:spLocks noGrp="1"/>
          </p:cNvSpPr>
          <p:nvPr>
            <p:ph type="sldNum" sz="quarter" idx="12"/>
          </p:nvPr>
        </p:nvSpPr>
        <p:spPr/>
        <p:txBody>
          <a:bodyPr/>
          <a:lstStyle/>
          <a:p>
            <a:fld id="{47C4BD23-150C-4A56-8E66-9482A3FB2E80}" type="slidenum">
              <a:rPr lang="zh-CN" altLang="en-US" smtClean="0"/>
              <a:pPr/>
              <a:t>70</a:t>
            </a:fld>
            <a:endParaRPr lang="zh-CN" altLang="en-US" dirty="0"/>
          </a:p>
        </p:txBody>
      </p:sp>
    </p:spTree>
    <p:extLst>
      <p:ext uri="{BB962C8B-B14F-4D97-AF65-F5344CB8AC3E}">
        <p14:creationId xmlns:p14="http://schemas.microsoft.com/office/powerpoint/2010/main" val="4159711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3A867C-FF52-4D7E-8D9E-65899F515F78}"/>
              </a:ext>
            </a:extLst>
          </p:cNvPr>
          <p:cNvSpPr>
            <a:spLocks noGrp="1"/>
          </p:cNvSpPr>
          <p:nvPr>
            <p:ph type="title"/>
          </p:nvPr>
        </p:nvSpPr>
        <p:spPr/>
        <p:txBody>
          <a:bodyPr/>
          <a:lstStyle/>
          <a:p>
            <a:r>
              <a:rPr lang="zh-CN" altLang="en-US" dirty="0"/>
              <a:t>掌握</a:t>
            </a:r>
          </a:p>
        </p:txBody>
      </p:sp>
      <p:sp>
        <p:nvSpPr>
          <p:cNvPr id="3" name="内容占位符 2">
            <a:extLst>
              <a:ext uri="{FF2B5EF4-FFF2-40B4-BE49-F238E27FC236}">
                <a16:creationId xmlns:a16="http://schemas.microsoft.com/office/drawing/2014/main" id="{22B2A44D-4B91-473B-AAD4-764C182BF95C}"/>
              </a:ext>
            </a:extLst>
          </p:cNvPr>
          <p:cNvSpPr>
            <a:spLocks noGrp="1"/>
          </p:cNvSpPr>
          <p:nvPr>
            <p:ph idx="1"/>
          </p:nvPr>
        </p:nvSpPr>
        <p:spPr/>
        <p:txBody>
          <a:bodyPr/>
          <a:lstStyle/>
          <a:p>
            <a:pPr>
              <a:defRPr/>
            </a:pPr>
            <a:r>
              <a:rPr lang="zh-CN" altLang="zh-CN" dirty="0">
                <a:cs typeface="Times New Roman" pitchFamily="18" charset="0"/>
              </a:rPr>
              <a:t>对</a:t>
            </a:r>
            <a:r>
              <a:rPr lang="en-US" altLang="zh-CN" dirty="0">
                <a:cs typeface="Times New Roman" pitchFamily="18" charset="0"/>
              </a:rPr>
              <a:t>update-set-where</a:t>
            </a:r>
            <a:r>
              <a:rPr lang="zh-CN" altLang="zh-CN" dirty="0">
                <a:cs typeface="Times New Roman" pitchFamily="18" charset="0"/>
              </a:rPr>
              <a:t>操作，如果在</a:t>
            </a:r>
            <a:r>
              <a:rPr lang="en-US" altLang="zh-CN" dirty="0">
                <a:cs typeface="Times New Roman" pitchFamily="18" charset="0"/>
              </a:rPr>
              <a:t>where</a:t>
            </a:r>
            <a:r>
              <a:rPr lang="zh-CN" altLang="zh-CN" dirty="0">
                <a:cs typeface="Times New Roman" pitchFamily="18" charset="0"/>
              </a:rPr>
              <a:t>查询条件属性上建立了索引，有利于在数据库文件中快速定位</a:t>
            </a:r>
            <a:r>
              <a:rPr lang="en-US" altLang="zh-CN" dirty="0">
                <a:cs typeface="Times New Roman" pitchFamily="18" charset="0"/>
              </a:rPr>
              <a:t>update</a:t>
            </a:r>
            <a:r>
              <a:rPr lang="zh-CN" altLang="zh-CN" dirty="0">
                <a:cs typeface="Times New Roman" pitchFamily="18" charset="0"/>
              </a:rPr>
              <a:t>需要访问的元组。但如果</a:t>
            </a:r>
            <a:r>
              <a:rPr lang="en-US" altLang="zh-CN" dirty="0">
                <a:cs typeface="Times New Roman" pitchFamily="18" charset="0"/>
              </a:rPr>
              <a:t>set</a:t>
            </a:r>
            <a:r>
              <a:rPr lang="zh-CN" altLang="zh-CN" dirty="0">
                <a:cs typeface="Times New Roman" pitchFamily="18" charset="0"/>
              </a:rPr>
              <a:t>操作修改了索引涉及到的属性的值，则会引发</a:t>
            </a:r>
            <a:r>
              <a:rPr lang="en-US" altLang="zh-CN" dirty="0">
                <a:cs typeface="Times New Roman" pitchFamily="18" charset="0"/>
              </a:rPr>
              <a:t>DBMS</a:t>
            </a:r>
            <a:r>
              <a:rPr lang="zh-CN" altLang="zh-CN" dirty="0">
                <a:cs typeface="Times New Roman" pitchFamily="18" charset="0"/>
              </a:rPr>
              <a:t>对索引的重组。索引重组带来额外的系统开销，降低了</a:t>
            </a:r>
            <a:r>
              <a:rPr lang="en-US" altLang="zh-CN" dirty="0">
                <a:cs typeface="Times New Roman" pitchFamily="18" charset="0"/>
              </a:rPr>
              <a:t>update</a:t>
            </a:r>
            <a:r>
              <a:rPr lang="zh-CN" altLang="zh-CN" dirty="0">
                <a:cs typeface="Times New Roman" pitchFamily="18" charset="0"/>
              </a:rPr>
              <a:t>的执行速度</a:t>
            </a:r>
            <a:endParaRPr lang="en-US" altLang="zh-CN" dirty="0">
              <a:cs typeface="Times New Roman" pitchFamily="18" charset="0"/>
            </a:endParaRPr>
          </a:p>
          <a:p>
            <a:pPr>
              <a:defRPr/>
            </a:pPr>
            <a:endParaRPr lang="en-US" altLang="zh-CN" dirty="0">
              <a:cs typeface="Times New Roman" pitchFamily="18" charset="0"/>
            </a:endParaRPr>
          </a:p>
          <a:p>
            <a:pPr>
              <a:defRPr/>
            </a:pPr>
            <a:r>
              <a:rPr lang="en-US" altLang="zh-CN" dirty="0">
                <a:cs typeface="Times New Roman" pitchFamily="18" charset="0"/>
              </a:rPr>
              <a:t>E.g. </a:t>
            </a:r>
            <a:r>
              <a:rPr lang="zh-CN" altLang="zh-CN" dirty="0">
                <a:cs typeface="Times New Roman" pitchFamily="18" charset="0"/>
              </a:rPr>
              <a:t>对关系表</a:t>
            </a:r>
            <a:r>
              <a:rPr lang="en-US" altLang="zh-CN" dirty="0">
                <a:cs typeface="Times New Roman" pitchFamily="18" charset="0"/>
              </a:rPr>
              <a:t>Student(ID, name, dept, age)</a:t>
            </a:r>
            <a:r>
              <a:rPr lang="zh-CN" altLang="zh-CN" dirty="0">
                <a:cs typeface="Times New Roman" pitchFamily="18" charset="0"/>
              </a:rPr>
              <a:t>，在属性</a:t>
            </a:r>
            <a:r>
              <a:rPr lang="en-US" altLang="zh-CN" dirty="0">
                <a:cs typeface="Times New Roman" pitchFamily="18" charset="0"/>
              </a:rPr>
              <a:t>ID</a:t>
            </a:r>
            <a:r>
              <a:rPr lang="zh-CN" altLang="zh-CN" dirty="0">
                <a:cs typeface="Times New Roman" pitchFamily="18" charset="0"/>
              </a:rPr>
              <a:t>上建立可聚集或非聚集索引，该索引未必能提高下述</a:t>
            </a:r>
            <a:r>
              <a:rPr lang="en-US" altLang="zh-CN" dirty="0">
                <a:cs typeface="Times New Roman" pitchFamily="18" charset="0"/>
              </a:rPr>
              <a:t>update</a:t>
            </a:r>
            <a:r>
              <a:rPr lang="zh-CN" altLang="zh-CN" dirty="0">
                <a:cs typeface="Times New Roman" pitchFamily="18" charset="0"/>
              </a:rPr>
              <a:t>的执行速度</a:t>
            </a:r>
            <a:endParaRPr lang="en-US" altLang="zh-CN" dirty="0">
              <a:cs typeface="Times New Roman" pitchFamily="18" charset="0"/>
            </a:endParaRPr>
          </a:p>
          <a:p>
            <a:pPr marL="0" indent="0">
              <a:buFont typeface="Wingdings" pitchFamily="2" charset="2"/>
              <a:buNone/>
              <a:defRPr/>
            </a:pPr>
            <a:r>
              <a:rPr lang="en-US" altLang="zh-CN" dirty="0">
                <a:cs typeface="Times New Roman" pitchFamily="18" charset="0"/>
              </a:rPr>
              <a:t>     update   </a:t>
            </a:r>
            <a:r>
              <a:rPr lang="en-US" altLang="zh-CN" dirty="0" err="1">
                <a:cs typeface="Times New Roman" pitchFamily="18" charset="0"/>
              </a:rPr>
              <a:t>tbStudent</a:t>
            </a:r>
            <a:endParaRPr lang="zh-CN" altLang="zh-CN" dirty="0">
              <a:cs typeface="Times New Roman" pitchFamily="18" charset="0"/>
            </a:endParaRPr>
          </a:p>
          <a:p>
            <a:pPr marL="0" indent="0">
              <a:buFont typeface="Wingdings" pitchFamily="2" charset="2"/>
              <a:buNone/>
              <a:defRPr/>
            </a:pPr>
            <a:r>
              <a:rPr lang="en-US" altLang="zh-CN" dirty="0">
                <a:cs typeface="Times New Roman" pitchFamily="18" charset="0"/>
              </a:rPr>
              <a:t>     set          ID=ID +1 </a:t>
            </a:r>
            <a:endParaRPr lang="zh-CN" altLang="zh-CN" dirty="0">
              <a:cs typeface="Times New Roman" pitchFamily="18" charset="0"/>
            </a:endParaRPr>
          </a:p>
          <a:p>
            <a:pPr marL="0" indent="0">
              <a:buFont typeface="Wingdings" pitchFamily="2" charset="2"/>
              <a:buNone/>
              <a:defRPr/>
            </a:pPr>
            <a:r>
              <a:rPr lang="en-US" altLang="zh-CN" dirty="0">
                <a:cs typeface="Times New Roman" pitchFamily="18" charset="0"/>
              </a:rPr>
              <a:t>     where    ID&gt;20</a:t>
            </a:r>
            <a:endParaRPr lang="zh-CN"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33E73128-A2C7-4889-96F5-0FBBFF64A9C4}"/>
              </a:ext>
            </a:extLst>
          </p:cNvPr>
          <p:cNvSpPr>
            <a:spLocks noGrp="1"/>
          </p:cNvSpPr>
          <p:nvPr>
            <p:ph type="dt" sz="half" idx="10"/>
          </p:nvPr>
        </p:nvSpPr>
        <p:spPr/>
        <p:txBody>
          <a:bodyPr/>
          <a:lstStyle/>
          <a:p>
            <a:fld id="{B2147384-D425-4354-B2E5-7B7237564F72}"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761309B-F81E-4B53-98DD-B05C743043EF}"/>
              </a:ext>
            </a:extLst>
          </p:cNvPr>
          <p:cNvSpPr>
            <a:spLocks noGrp="1"/>
          </p:cNvSpPr>
          <p:nvPr>
            <p:ph type="sldNum" sz="quarter" idx="12"/>
          </p:nvPr>
        </p:nvSpPr>
        <p:spPr/>
        <p:txBody>
          <a:bodyPr/>
          <a:lstStyle/>
          <a:p>
            <a:fld id="{47C4BD23-150C-4A56-8E66-9482A3FB2E80}" type="slidenum">
              <a:rPr lang="zh-CN" altLang="en-US" smtClean="0"/>
              <a:pPr/>
              <a:t>71</a:t>
            </a:fld>
            <a:endParaRPr lang="zh-CN" altLang="en-US" dirty="0"/>
          </a:p>
        </p:txBody>
      </p:sp>
    </p:spTree>
    <p:extLst>
      <p:ext uri="{BB962C8B-B14F-4D97-AF65-F5344CB8AC3E}">
        <p14:creationId xmlns:p14="http://schemas.microsoft.com/office/powerpoint/2010/main" val="2661154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90CDF-6592-4ED4-BCD5-617146981FE3}"/>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C2E4D2AC-A258-4D02-95DF-8812F19FF408}"/>
              </a:ext>
            </a:extLst>
          </p:cNvPr>
          <p:cNvSpPr>
            <a:spLocks noGrp="1"/>
          </p:cNvSpPr>
          <p:nvPr>
            <p:ph idx="1"/>
          </p:nvPr>
        </p:nvSpPr>
        <p:spPr>
          <a:xfrm>
            <a:off x="198362" y="772634"/>
            <a:ext cx="11834414" cy="5968733"/>
          </a:xfrm>
        </p:spPr>
        <p:txBody>
          <a:bodyPr>
            <a:normAutofit fontScale="92500"/>
          </a:bodyPr>
          <a:lstStyle/>
          <a:p>
            <a:pPr algn="just">
              <a:lnSpc>
                <a:spcPct val="125000"/>
              </a:lnSpc>
            </a:pPr>
            <a:r>
              <a:rPr lang="en-GB" altLang="zh-CN" b="1" kern="100" dirty="0">
                <a:effectLst/>
                <a:ea typeface="宋体" panose="02010600030101010101" pitchFamily="2" charset="-122"/>
              </a:rPr>
              <a:t>6.</a:t>
            </a:r>
            <a:r>
              <a:rPr lang="en-GB" altLang="zh-CN" kern="100" dirty="0">
                <a:effectLst/>
                <a:ea typeface="宋体" panose="02010600030101010101" pitchFamily="2" charset="-122"/>
              </a:rPr>
              <a:t> Consider the following tables mentioned above in Question 2: </a:t>
            </a:r>
            <a:endParaRPr lang="zh-CN" altLang="zh-CN" kern="100" dirty="0">
              <a:effectLst/>
              <a:ea typeface="宋体" panose="02010600030101010101" pitchFamily="2" charset="-122"/>
            </a:endParaRPr>
          </a:p>
          <a:p>
            <a:pPr marL="0" indent="0" algn="just">
              <a:buNone/>
            </a:pPr>
            <a:r>
              <a:rPr lang="en-GB" altLang="zh-CN" i="1" kern="100" dirty="0">
                <a:ea typeface="宋体" panose="02010600030101010101" pitchFamily="2" charset="-122"/>
              </a:rPr>
              <a:t> </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factory</a:t>
            </a:r>
            <a:r>
              <a:rPr lang="en-GB" altLang="zh-CN" kern="100" dirty="0">
                <a:effectLst/>
                <a:ea typeface="宋体" panose="02010600030101010101" pitchFamily="2" charset="-122"/>
              </a:rPr>
              <a:t>(</a:t>
            </a:r>
            <a:r>
              <a:rPr lang="en-GB" altLang="zh-CN" i="1" u="sng" kern="100" dirty="0" err="1">
                <a:effectLst/>
                <a:ea typeface="宋体" panose="02010600030101010101" pitchFamily="2" charset="-122"/>
              </a:rPr>
              <a:t>factoryID</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name</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manager</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account</a:t>
            </a:r>
            <a:r>
              <a:rPr lang="en-GB" altLang="zh-CN" kern="100" dirty="0">
                <a:effectLst/>
                <a:ea typeface="宋体" panose="02010600030101010101" pitchFamily="2" charset="-122"/>
              </a:rPr>
              <a:t>)    </a:t>
            </a:r>
            <a:endParaRPr lang="zh-CN" altLang="zh-CN" kern="100" dirty="0">
              <a:effectLst/>
              <a:ea typeface="宋体" panose="02010600030101010101" pitchFamily="2" charset="-122"/>
            </a:endParaRPr>
          </a:p>
          <a:p>
            <a:pPr marL="0" indent="0" algn="just">
              <a:buNone/>
            </a:pPr>
            <a:r>
              <a:rPr lang="en-GB" altLang="zh-CN" kern="100" dirty="0">
                <a:effectLst/>
                <a:ea typeface="宋体" panose="02010600030101010101" pitchFamily="2" charset="-122"/>
              </a:rPr>
              <a:t>            </a:t>
            </a:r>
            <a:r>
              <a:rPr lang="en-GB" altLang="zh-CN" i="1" kern="100" dirty="0">
                <a:effectLst/>
                <a:ea typeface="宋体" panose="02010600030101010101" pitchFamily="2" charset="-122"/>
              </a:rPr>
              <a:t>employee</a:t>
            </a:r>
            <a:r>
              <a:rPr lang="en-GB" altLang="zh-CN" kern="100" dirty="0">
                <a:effectLst/>
                <a:ea typeface="宋体" panose="02010600030101010101" pitchFamily="2" charset="-122"/>
              </a:rPr>
              <a:t>(</a:t>
            </a:r>
            <a:r>
              <a:rPr lang="en-GB" altLang="zh-CN" i="1" u="sng" kern="100" dirty="0" err="1">
                <a:effectLst/>
                <a:ea typeface="宋体" panose="02010600030101010101" pitchFamily="2" charset="-122"/>
              </a:rPr>
              <a:t>employeeID</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name</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age</a:t>
            </a:r>
            <a:r>
              <a:rPr lang="en-GB" altLang="zh-CN" kern="100" dirty="0">
                <a:effectLst/>
                <a:ea typeface="宋体" panose="02010600030101010101" pitchFamily="2" charset="-122"/>
              </a:rPr>
              <a:t>, </a:t>
            </a:r>
            <a:r>
              <a:rPr lang="en-GB" altLang="zh-CN" i="1" kern="100" dirty="0" err="1">
                <a:effectLst/>
                <a:ea typeface="宋体" panose="02010600030101010101" pitchFamily="2" charset="-122"/>
              </a:rPr>
              <a:t>factoryID</a:t>
            </a:r>
            <a:r>
              <a:rPr lang="en-GB" altLang="zh-CN" kern="100" dirty="0">
                <a:effectLst/>
                <a:ea typeface="宋体" panose="02010600030101010101" pitchFamily="2" charset="-122"/>
              </a:rPr>
              <a:t>)</a:t>
            </a:r>
            <a:endParaRPr lang="zh-CN" altLang="zh-CN" kern="100" dirty="0">
              <a:effectLst/>
              <a:ea typeface="宋体" panose="02010600030101010101" pitchFamily="2" charset="-122"/>
            </a:endParaRPr>
          </a:p>
          <a:p>
            <a:pPr marL="0" indent="0" algn="just">
              <a:buNone/>
            </a:pPr>
            <a:r>
              <a:rPr lang="en-GB" altLang="zh-CN" i="1" kern="100" dirty="0">
                <a:effectLst/>
                <a:ea typeface="宋体" panose="02010600030101010101" pitchFamily="2" charset="-122"/>
              </a:rPr>
              <a:t>           </a:t>
            </a:r>
            <a:r>
              <a:rPr lang="en-GB" altLang="zh-CN" i="1" kern="100" dirty="0" err="1">
                <a:effectLst/>
                <a:ea typeface="宋体" panose="02010600030101010101" pitchFamily="2" charset="-122"/>
              </a:rPr>
              <a:t>airconditioner</a:t>
            </a:r>
            <a:r>
              <a:rPr lang="en-GB" altLang="zh-CN" kern="100" dirty="0">
                <a:effectLst/>
                <a:ea typeface="宋体" panose="02010600030101010101" pitchFamily="2" charset="-122"/>
              </a:rPr>
              <a:t>(</a:t>
            </a:r>
            <a:r>
              <a:rPr lang="en-GB" altLang="zh-CN" i="1" u="sng" kern="100" dirty="0" err="1">
                <a:effectLst/>
                <a:ea typeface="宋体" panose="02010600030101010101" pitchFamily="2" charset="-122"/>
              </a:rPr>
              <a:t>serialID</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date</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model</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price</a:t>
            </a:r>
            <a:r>
              <a:rPr lang="en-GB" altLang="zh-CN" kern="100" dirty="0">
                <a:effectLst/>
                <a:ea typeface="宋体" panose="02010600030101010101" pitchFamily="2" charset="-122"/>
              </a:rPr>
              <a:t>, </a:t>
            </a:r>
            <a:r>
              <a:rPr lang="en-GB" altLang="zh-CN" i="1" kern="100" dirty="0" err="1">
                <a:effectLst/>
                <a:ea typeface="宋体" panose="02010600030101010101" pitchFamily="2" charset="-122"/>
              </a:rPr>
              <a:t>factoryID</a:t>
            </a:r>
            <a:r>
              <a:rPr lang="en-GB" altLang="zh-CN" kern="100" dirty="0">
                <a:effectLst/>
                <a:ea typeface="宋体" panose="02010600030101010101" pitchFamily="2" charset="-122"/>
              </a:rPr>
              <a:t>)</a:t>
            </a:r>
            <a:endParaRPr lang="zh-CN" altLang="zh-CN" kern="100" dirty="0">
              <a:effectLst/>
              <a:ea typeface="宋体" panose="02010600030101010101" pitchFamily="2" charset="-122"/>
            </a:endParaRPr>
          </a:p>
          <a:p>
            <a:pPr marL="66675" algn="just"/>
            <a:r>
              <a:rPr lang="en-GB" altLang="zh-CN" kern="100" dirty="0">
                <a:effectLst/>
                <a:ea typeface="宋体" panose="02010600030101010101" pitchFamily="2" charset="-122"/>
              </a:rPr>
              <a:t>(1) Consider the following SQL query. In addition to the primary indices on the primary keys of the tables, on which attributes in the tables the indices can be further defined to speed up the query?   </a:t>
            </a:r>
            <a:endParaRPr lang="en-GB" altLang="zh-CN" kern="100" dirty="0">
              <a:ea typeface="宋体" panose="02010600030101010101" pitchFamily="2" charset="-122"/>
            </a:endParaRPr>
          </a:p>
          <a:p>
            <a:pPr marL="0" indent="0" algn="just">
              <a:buNone/>
              <a:tabLst>
                <a:tab pos="114300" algn="l"/>
              </a:tabLst>
            </a:pPr>
            <a:r>
              <a:rPr lang="en-US" altLang="zh-CN" kern="100" dirty="0">
                <a:ea typeface="宋体" panose="02010600030101010101" pitchFamily="2" charset="-122"/>
              </a:rPr>
              <a:t>     </a:t>
            </a:r>
            <a:r>
              <a:rPr lang="en-US" altLang="zh-CN" kern="100" dirty="0">
                <a:effectLst/>
                <a:ea typeface="宋体" panose="02010600030101010101" pitchFamily="2" charset="-122"/>
              </a:rPr>
              <a:t> </a:t>
            </a:r>
            <a:r>
              <a:rPr lang="en-GB" altLang="zh-CN" kern="100" dirty="0">
                <a:effectLst/>
                <a:ea typeface="宋体" panose="02010600030101010101" pitchFamily="2" charset="-122"/>
              </a:rPr>
              <a:t> select  </a:t>
            </a:r>
            <a:r>
              <a:rPr lang="en-GB" altLang="zh-CN" kern="100" dirty="0" err="1">
                <a:effectLst/>
                <a:ea typeface="宋体" panose="02010600030101010101" pitchFamily="2" charset="-122"/>
              </a:rPr>
              <a:t>A.</a:t>
            </a:r>
            <a:r>
              <a:rPr lang="en-GB" altLang="zh-CN" i="1" kern="100" dirty="0" err="1">
                <a:effectLst/>
                <a:ea typeface="宋体" panose="02010600030101010101" pitchFamily="2" charset="-122"/>
              </a:rPr>
              <a:t>factoryID</a:t>
            </a:r>
            <a:r>
              <a:rPr lang="en-GB" altLang="zh-CN" kern="100" dirty="0">
                <a:effectLst/>
                <a:ea typeface="宋体" panose="02010600030101010101" pitchFamily="2" charset="-122"/>
              </a:rPr>
              <a:t>, </a:t>
            </a:r>
            <a:r>
              <a:rPr lang="en-GB" altLang="zh-CN" kern="100" dirty="0" err="1">
                <a:effectLst/>
                <a:ea typeface="宋体" panose="02010600030101010101" pitchFamily="2" charset="-122"/>
              </a:rPr>
              <a:t>avg</a:t>
            </a:r>
            <a:r>
              <a:rPr lang="en-GB" altLang="zh-CN" kern="100" dirty="0">
                <a:effectLst/>
                <a:ea typeface="宋体" panose="02010600030101010101" pitchFamily="2" charset="-122"/>
              </a:rPr>
              <a:t>(</a:t>
            </a:r>
            <a:r>
              <a:rPr lang="en-GB" altLang="zh-CN" i="1" u="sng" kern="100" dirty="0" err="1">
                <a:effectLst/>
                <a:ea typeface="宋体" panose="02010600030101010101" pitchFamily="2" charset="-122"/>
              </a:rPr>
              <a:t>employeeID</a:t>
            </a:r>
            <a:r>
              <a:rPr lang="en-GB" altLang="zh-CN" kern="100" dirty="0">
                <a:effectLst/>
                <a:ea typeface="宋体" panose="02010600030101010101" pitchFamily="2" charset="-122"/>
              </a:rPr>
              <a:t>)</a:t>
            </a:r>
            <a:endParaRPr lang="en-US" altLang="zh-CN" kern="100" dirty="0">
              <a:ea typeface="宋体" panose="02010600030101010101" pitchFamily="2" charset="-122"/>
            </a:endParaRPr>
          </a:p>
          <a:p>
            <a:pPr marL="0" indent="0" algn="just">
              <a:buNone/>
              <a:tabLst>
                <a:tab pos="114300" algn="l"/>
              </a:tabLst>
            </a:pPr>
            <a:r>
              <a:rPr lang="en-US" altLang="zh-CN" kern="100" dirty="0">
                <a:effectLst/>
                <a:ea typeface="宋体" panose="02010600030101010101" pitchFamily="2" charset="-122"/>
              </a:rPr>
              <a:t>       </a:t>
            </a:r>
            <a:r>
              <a:rPr lang="en-GB" altLang="zh-CN" kern="100" dirty="0">
                <a:effectLst/>
                <a:ea typeface="宋体" panose="02010600030101010101" pitchFamily="2" charset="-122"/>
              </a:rPr>
              <a:t> from   </a:t>
            </a:r>
            <a:r>
              <a:rPr lang="en-GB" altLang="zh-CN" i="1" kern="100" dirty="0">
                <a:effectLst/>
                <a:ea typeface="宋体" panose="02010600030101010101" pitchFamily="2" charset="-122"/>
              </a:rPr>
              <a:t>factory </a:t>
            </a:r>
            <a:r>
              <a:rPr lang="en-GB" altLang="zh-CN" kern="100" dirty="0">
                <a:effectLst/>
                <a:ea typeface="宋体" panose="02010600030101010101" pitchFamily="2" charset="-122"/>
              </a:rPr>
              <a:t>as A, </a:t>
            </a:r>
            <a:r>
              <a:rPr lang="en-GB" altLang="zh-CN" i="1" kern="100" dirty="0">
                <a:effectLst/>
                <a:ea typeface="宋体" panose="02010600030101010101" pitchFamily="2" charset="-122"/>
              </a:rPr>
              <a:t>employee</a:t>
            </a:r>
            <a:r>
              <a:rPr lang="en-GB" altLang="zh-CN" kern="100" dirty="0">
                <a:effectLst/>
                <a:ea typeface="宋体" panose="02010600030101010101" pitchFamily="2" charset="-122"/>
              </a:rPr>
              <a:t> as B</a:t>
            </a:r>
            <a:endParaRPr lang="zh-CN" altLang="zh-CN" kern="100" dirty="0">
              <a:effectLst/>
              <a:ea typeface="宋体" panose="02010600030101010101" pitchFamily="2" charset="-122"/>
            </a:endParaRPr>
          </a:p>
          <a:p>
            <a:pPr marL="0" indent="0" algn="just">
              <a:buNone/>
              <a:tabLst>
                <a:tab pos="114300" algn="l"/>
              </a:tabLst>
            </a:pPr>
            <a:r>
              <a:rPr lang="en-GB" altLang="zh-CN" kern="100" dirty="0">
                <a:effectLst/>
                <a:ea typeface="宋体" panose="02010600030101010101" pitchFamily="2" charset="-122"/>
              </a:rPr>
              <a:t>       where  </a:t>
            </a:r>
            <a:r>
              <a:rPr lang="en-GB" altLang="zh-CN" kern="100" dirty="0" err="1">
                <a:effectLst/>
                <a:ea typeface="宋体" panose="02010600030101010101" pitchFamily="2" charset="-122"/>
              </a:rPr>
              <a:t>A.</a:t>
            </a:r>
            <a:r>
              <a:rPr lang="en-GB" altLang="zh-CN" i="1" kern="100" dirty="0" err="1">
                <a:effectLst/>
                <a:ea typeface="宋体" panose="02010600030101010101" pitchFamily="2" charset="-122"/>
              </a:rPr>
              <a:t>factoryID</a:t>
            </a:r>
            <a:r>
              <a:rPr lang="en-GB" altLang="zh-CN" kern="100" dirty="0">
                <a:effectLst/>
                <a:ea typeface="宋体" panose="02010600030101010101" pitchFamily="2" charset="-122"/>
              </a:rPr>
              <a:t> =</a:t>
            </a:r>
            <a:r>
              <a:rPr lang="en-GB" altLang="zh-CN" i="1" kern="100" dirty="0">
                <a:effectLst/>
                <a:ea typeface="宋体" panose="02010600030101010101" pitchFamily="2" charset="-122"/>
              </a:rPr>
              <a:t> </a:t>
            </a:r>
            <a:r>
              <a:rPr lang="en-GB" altLang="zh-CN" i="1" kern="100" dirty="0" err="1">
                <a:effectLst/>
                <a:ea typeface="宋体" panose="02010600030101010101" pitchFamily="2" charset="-122"/>
              </a:rPr>
              <a:t>B.</a:t>
            </a:r>
            <a:r>
              <a:rPr lang="en-GB" altLang="zh-CN" i="1" kern="100" dirty="0" err="1">
                <a:solidFill>
                  <a:srgbClr val="FF0000"/>
                </a:solidFill>
                <a:effectLst/>
                <a:ea typeface="宋体" panose="02010600030101010101" pitchFamily="2" charset="-122"/>
              </a:rPr>
              <a:t>factoryID</a:t>
            </a:r>
            <a:r>
              <a:rPr lang="en-GB" altLang="zh-CN" kern="100" dirty="0">
                <a:effectLst/>
                <a:ea typeface="宋体" panose="02010600030101010101" pitchFamily="2" charset="-122"/>
              </a:rPr>
              <a:t> and</a:t>
            </a:r>
            <a:r>
              <a:rPr lang="en-GB" altLang="zh-CN" i="1" kern="100" dirty="0">
                <a:effectLst/>
                <a:ea typeface="宋体" panose="02010600030101010101" pitchFamily="2" charset="-122"/>
              </a:rPr>
              <a:t> </a:t>
            </a:r>
            <a:r>
              <a:rPr lang="en-GB" altLang="zh-CN" i="1" kern="100" dirty="0">
                <a:solidFill>
                  <a:srgbClr val="FF0000"/>
                </a:solidFill>
                <a:effectLst/>
                <a:ea typeface="宋体" panose="02010600030101010101" pitchFamily="2" charset="-122"/>
              </a:rPr>
              <a:t>age</a:t>
            </a:r>
            <a:r>
              <a:rPr lang="en-GB" altLang="zh-CN" kern="100" dirty="0">
                <a:effectLst/>
                <a:ea typeface="宋体" panose="02010600030101010101" pitchFamily="2" charset="-122"/>
              </a:rPr>
              <a:t>&gt;20 and </a:t>
            </a:r>
            <a:r>
              <a:rPr lang="en-GB" altLang="zh-CN" i="1" kern="100" dirty="0">
                <a:solidFill>
                  <a:srgbClr val="FF0000"/>
                </a:solidFill>
                <a:effectLst/>
                <a:ea typeface="宋体" panose="02010600030101010101" pitchFamily="2" charset="-122"/>
              </a:rPr>
              <a:t>account</a:t>
            </a:r>
            <a:r>
              <a:rPr lang="en-GB" altLang="zh-CN" kern="100" dirty="0">
                <a:effectLst/>
                <a:ea typeface="宋体" panose="02010600030101010101" pitchFamily="2" charset="-122"/>
              </a:rPr>
              <a:t>&gt;30,000</a:t>
            </a:r>
            <a:endParaRPr lang="zh-CN" altLang="zh-CN" kern="100" dirty="0">
              <a:effectLst/>
              <a:ea typeface="宋体" panose="02010600030101010101" pitchFamily="2" charset="-122"/>
            </a:endParaRPr>
          </a:p>
          <a:p>
            <a:pPr marL="0" indent="0">
              <a:buNone/>
            </a:pPr>
            <a:r>
              <a:rPr lang="en-GB" altLang="zh-CN" dirty="0">
                <a:effectLst/>
                <a:ea typeface="宋体" panose="02010600030101010101" pitchFamily="2" charset="-122"/>
              </a:rPr>
              <a:t>       group by  </a:t>
            </a:r>
            <a:r>
              <a:rPr lang="en-GB" altLang="zh-CN" dirty="0" err="1">
                <a:ea typeface="宋体" panose="02010600030101010101" pitchFamily="2" charset="-122"/>
              </a:rPr>
              <a:t>B</a:t>
            </a:r>
            <a:r>
              <a:rPr lang="en-GB" altLang="zh-CN" dirty="0" err="1">
                <a:effectLst/>
                <a:ea typeface="宋体" panose="02010600030101010101" pitchFamily="2" charset="-122"/>
              </a:rPr>
              <a:t>.</a:t>
            </a:r>
            <a:r>
              <a:rPr lang="en-GB" altLang="zh-CN" i="1" dirty="0" err="1">
                <a:effectLst/>
                <a:ea typeface="宋体" panose="02010600030101010101" pitchFamily="2" charset="-122"/>
              </a:rPr>
              <a:t>factoryID</a:t>
            </a:r>
            <a:endParaRPr lang="en-US" altLang="zh-CN" kern="100" dirty="0">
              <a:effectLst/>
              <a:ea typeface="宋体" panose="02010600030101010101" pitchFamily="2" charset="-122"/>
            </a:endParaRPr>
          </a:p>
          <a:p>
            <a:pPr lvl="0" algn="just">
              <a:lnSpc>
                <a:spcPct val="125000"/>
              </a:lnSpc>
              <a:tabLst>
                <a:tab pos="114300" algn="l"/>
              </a:tabLst>
            </a:pPr>
            <a:r>
              <a:rPr lang="zh-CN" altLang="en-US" b="1" kern="100" dirty="0">
                <a:ea typeface="宋体" panose="02010600030101010101" pitchFamily="2" charset="-122"/>
              </a:rPr>
              <a:t>答案：</a:t>
            </a:r>
            <a:r>
              <a:rPr lang="zh-CN" altLang="en-US" kern="100" dirty="0"/>
              <a:t>以下属性上建立索引</a:t>
            </a:r>
            <a:endParaRPr lang="en-US" altLang="zh-CN" kern="100" dirty="0"/>
          </a:p>
          <a:p>
            <a:pPr lvl="1" algn="just">
              <a:lnSpc>
                <a:spcPct val="125000"/>
              </a:lnSpc>
              <a:tabLst>
                <a:tab pos="114300" algn="l"/>
              </a:tabLst>
            </a:pPr>
            <a:r>
              <a:rPr lang="en-US" altLang="zh-CN" i="1" dirty="0">
                <a:solidFill>
                  <a:srgbClr val="FF0000"/>
                </a:solidFill>
                <a:effectLst/>
                <a:cs typeface="宋体" panose="02010600030101010101" pitchFamily="2" charset="-122"/>
              </a:rPr>
              <a:t>employee</a:t>
            </a:r>
            <a:r>
              <a:rPr lang="zh-CN" altLang="zh-CN" dirty="0">
                <a:solidFill>
                  <a:srgbClr val="FF0000"/>
                </a:solidFill>
                <a:effectLst/>
                <a:cs typeface="Times New Roman" panose="02020603050405020304" pitchFamily="18" charset="0"/>
              </a:rPr>
              <a:t>表的</a:t>
            </a:r>
            <a:r>
              <a:rPr lang="en-US" altLang="zh-CN" i="1" dirty="0" err="1">
                <a:solidFill>
                  <a:srgbClr val="FF0000"/>
                </a:solidFill>
                <a:effectLst/>
                <a:cs typeface="宋体" panose="02010600030101010101" pitchFamily="2" charset="-122"/>
              </a:rPr>
              <a:t>factoryID</a:t>
            </a:r>
            <a:r>
              <a:rPr lang="zh-CN" altLang="en-US" i="1" dirty="0">
                <a:solidFill>
                  <a:srgbClr val="FF0000"/>
                </a:solidFill>
                <a:effectLst/>
                <a:cs typeface="宋体" panose="02010600030101010101" pitchFamily="2" charset="-122"/>
              </a:rPr>
              <a:t>，</a:t>
            </a:r>
            <a:r>
              <a:rPr lang="zh-CN" altLang="en-US" dirty="0">
                <a:solidFill>
                  <a:srgbClr val="FF0000"/>
                </a:solidFill>
                <a:cs typeface="宋体" panose="02010600030101010101" pitchFamily="2" charset="-122"/>
              </a:rPr>
              <a:t>利于加速</a:t>
            </a:r>
            <a:r>
              <a:rPr lang="en-US" altLang="zh-CN" dirty="0">
                <a:solidFill>
                  <a:srgbClr val="FF0000"/>
                </a:solidFill>
                <a:cs typeface="宋体" panose="02010600030101010101" pitchFamily="2" charset="-122"/>
              </a:rPr>
              <a:t>factory</a:t>
            </a:r>
            <a:r>
              <a:rPr lang="zh-CN" altLang="en-US" dirty="0">
                <a:solidFill>
                  <a:srgbClr val="FF0000"/>
                </a:solidFill>
                <a:cs typeface="宋体" panose="02010600030101010101" pitchFamily="2" charset="-122"/>
              </a:rPr>
              <a:t>和</a:t>
            </a:r>
            <a:r>
              <a:rPr lang="en-US" altLang="zh-CN" dirty="0">
                <a:solidFill>
                  <a:srgbClr val="FF0000"/>
                </a:solidFill>
                <a:cs typeface="宋体" panose="02010600030101010101" pitchFamily="2" charset="-122"/>
              </a:rPr>
              <a:t>employee</a:t>
            </a:r>
            <a:r>
              <a:rPr lang="zh-CN" altLang="en-US" dirty="0">
                <a:solidFill>
                  <a:srgbClr val="FF0000"/>
                </a:solidFill>
                <a:cs typeface="宋体" panose="02010600030101010101" pitchFamily="2" charset="-122"/>
              </a:rPr>
              <a:t>两表的连接操作，也有利于</a:t>
            </a:r>
            <a:r>
              <a:rPr lang="en-US" altLang="zh-CN" dirty="0">
                <a:solidFill>
                  <a:srgbClr val="FF0000"/>
                </a:solidFill>
                <a:cs typeface="宋体" panose="02010600030101010101" pitchFamily="2" charset="-122"/>
              </a:rPr>
              <a:t>group-by</a:t>
            </a:r>
            <a:endParaRPr lang="zh-CN" altLang="zh-CN" dirty="0">
              <a:solidFill>
                <a:srgbClr val="FF0000"/>
              </a:solidFill>
              <a:effectLst/>
              <a:cs typeface="宋体" panose="02010600030101010101" pitchFamily="2" charset="-122"/>
            </a:endParaRPr>
          </a:p>
          <a:p>
            <a:pPr marL="0" lvl="0" indent="0">
              <a:buNone/>
              <a:tabLst>
                <a:tab pos="114300" algn="l"/>
              </a:tabLst>
            </a:pPr>
            <a:r>
              <a:rPr lang="en-US" altLang="zh-CN" sz="2400" i="1" dirty="0">
                <a:effectLst/>
                <a:cs typeface="宋体" panose="02010600030101010101" pitchFamily="2" charset="-122"/>
              </a:rPr>
              <a:t>         employee</a:t>
            </a:r>
            <a:r>
              <a:rPr lang="zh-CN" altLang="zh-CN" sz="2400" dirty="0">
                <a:effectLst/>
                <a:cs typeface="Times New Roman" panose="02020603050405020304" pitchFamily="18" charset="0"/>
              </a:rPr>
              <a:t>表的</a:t>
            </a:r>
            <a:r>
              <a:rPr lang="en-US" altLang="zh-CN" sz="2400" i="1" dirty="0">
                <a:effectLst/>
                <a:cs typeface="宋体" panose="02010600030101010101" pitchFamily="2" charset="-122"/>
              </a:rPr>
              <a:t>age</a:t>
            </a:r>
            <a:r>
              <a:rPr lang="zh-CN" altLang="en-US" sz="2400" dirty="0">
                <a:effectLst/>
                <a:cs typeface="宋体" panose="02010600030101010101" pitchFamily="2" charset="-122"/>
              </a:rPr>
              <a:t>，利于从</a:t>
            </a:r>
            <a:r>
              <a:rPr lang="en-US" altLang="zh-CN" sz="2400" i="1" dirty="0">
                <a:effectLst/>
                <a:cs typeface="宋体" panose="02010600030101010101" pitchFamily="2" charset="-122"/>
              </a:rPr>
              <a:t>employee</a:t>
            </a:r>
            <a:r>
              <a:rPr lang="zh-CN" altLang="en-US" sz="2400" dirty="0">
                <a:effectLst/>
                <a:cs typeface="宋体" panose="02010600030101010101" pitchFamily="2" charset="-122"/>
              </a:rPr>
              <a:t>表中查找满足查询条件的目标元组</a:t>
            </a:r>
            <a:endParaRPr lang="zh-CN" altLang="zh-CN" sz="2400" dirty="0">
              <a:effectLst/>
              <a:cs typeface="宋体" panose="02010600030101010101" pitchFamily="2" charset="-122"/>
            </a:endParaRPr>
          </a:p>
          <a:p>
            <a:pPr marL="0" lvl="0" indent="0">
              <a:buNone/>
              <a:tabLst>
                <a:tab pos="114300" algn="l"/>
              </a:tabLst>
            </a:pPr>
            <a:r>
              <a:rPr lang="en-US" altLang="zh-CN" sz="2400" i="1" dirty="0">
                <a:effectLst/>
                <a:cs typeface="宋体" panose="02010600030101010101" pitchFamily="2" charset="-122"/>
              </a:rPr>
              <a:t>         factory</a:t>
            </a:r>
            <a:r>
              <a:rPr lang="zh-CN" altLang="zh-CN" sz="2400" dirty="0">
                <a:effectLst/>
                <a:cs typeface="Times New Roman" panose="02020603050405020304" pitchFamily="18" charset="0"/>
              </a:rPr>
              <a:t>表的</a:t>
            </a:r>
            <a:r>
              <a:rPr lang="en-US" altLang="zh-CN" sz="2400" i="1" dirty="0">
                <a:effectLst/>
                <a:cs typeface="宋体" panose="02010600030101010101" pitchFamily="2" charset="-122"/>
              </a:rPr>
              <a:t>account</a:t>
            </a:r>
            <a:r>
              <a:rPr lang="zh-CN" altLang="en-US" sz="2400" dirty="0">
                <a:effectLst/>
                <a:cs typeface="宋体" panose="02010600030101010101" pitchFamily="2" charset="-122"/>
              </a:rPr>
              <a:t>，利于从</a:t>
            </a:r>
            <a:r>
              <a:rPr lang="en-US" altLang="zh-CN" sz="2400" i="1" dirty="0">
                <a:effectLst/>
                <a:cs typeface="宋体" panose="02010600030101010101" pitchFamily="2" charset="-122"/>
              </a:rPr>
              <a:t>factory</a:t>
            </a:r>
            <a:r>
              <a:rPr lang="zh-CN" altLang="en-US" sz="2400" dirty="0">
                <a:effectLst/>
                <a:cs typeface="宋体" panose="02010600030101010101" pitchFamily="2" charset="-122"/>
              </a:rPr>
              <a:t>表中查找满足查询条件的目标元组</a:t>
            </a:r>
            <a:endParaRPr lang="zh-CN" altLang="zh-CN" sz="2400" dirty="0">
              <a:effectLst/>
              <a:cs typeface="宋体" panose="02010600030101010101" pitchFamily="2" charset="-122"/>
            </a:endParaRPr>
          </a:p>
          <a:p>
            <a:pPr marL="0" indent="0" algn="just">
              <a:buNone/>
            </a:pPr>
            <a:endParaRPr lang="en-US" altLang="zh-CN" kern="100" dirty="0">
              <a:effectLst/>
              <a:ea typeface="宋体" panose="02010600030101010101" pitchFamily="2" charset="-122"/>
            </a:endParaRPr>
          </a:p>
          <a:p>
            <a:pPr marL="0" indent="0" algn="just">
              <a:buNone/>
            </a:pPr>
            <a:endParaRPr lang="en-US" altLang="zh-CN" kern="100" dirty="0">
              <a:latin typeface="Calibri" panose="020F0502020204030204" pitchFamily="34" charset="0"/>
              <a:ea typeface="宋体" panose="02010600030101010101" pitchFamily="2" charset="-122"/>
            </a:endParaRPr>
          </a:p>
          <a:p>
            <a:pPr marL="0" indent="0" algn="just">
              <a:buNone/>
            </a:pPr>
            <a:endParaRPr lang="zh-CN" altLang="zh-CN" kern="100" dirty="0">
              <a:effectLst/>
              <a:latin typeface="Calibri" panose="020F0502020204030204" pitchFamily="34" charset="0"/>
              <a:ea typeface="宋体"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1520AD78-7F5B-423B-8692-E8BF1C0F87DF}"/>
              </a:ext>
            </a:extLst>
          </p:cNvPr>
          <p:cNvSpPr>
            <a:spLocks noGrp="1"/>
          </p:cNvSpPr>
          <p:nvPr>
            <p:ph type="dt" sz="half" idx="10"/>
          </p:nvPr>
        </p:nvSpPr>
        <p:spPr/>
        <p:txBody>
          <a:bodyPr/>
          <a:lstStyle/>
          <a:p>
            <a:fld id="{8ECA74FF-8395-4154-BCBF-784B295F40F7}"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415A20DD-EA4A-4569-9F27-D016F3055082}"/>
              </a:ext>
            </a:extLst>
          </p:cNvPr>
          <p:cNvSpPr>
            <a:spLocks noGrp="1"/>
          </p:cNvSpPr>
          <p:nvPr>
            <p:ph type="sldNum" sz="quarter" idx="12"/>
          </p:nvPr>
        </p:nvSpPr>
        <p:spPr/>
        <p:txBody>
          <a:bodyPr/>
          <a:lstStyle/>
          <a:p>
            <a:fld id="{47C4BD23-150C-4A56-8E66-9482A3FB2E80}" type="slidenum">
              <a:rPr lang="zh-CN" altLang="en-US" smtClean="0"/>
              <a:pPr/>
              <a:t>72</a:t>
            </a:fld>
            <a:endParaRPr lang="zh-CN" altLang="en-US" dirty="0"/>
          </a:p>
        </p:txBody>
      </p:sp>
    </p:spTree>
    <p:extLst>
      <p:ext uri="{BB962C8B-B14F-4D97-AF65-F5344CB8AC3E}">
        <p14:creationId xmlns:p14="http://schemas.microsoft.com/office/powerpoint/2010/main" val="1199593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EEE31-0B51-4167-B9CD-72A786940606}"/>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9041B051-C502-44D8-A8DF-6B4D54600A5A}"/>
              </a:ext>
            </a:extLst>
          </p:cNvPr>
          <p:cNvSpPr>
            <a:spLocks noGrp="1"/>
          </p:cNvSpPr>
          <p:nvPr>
            <p:ph idx="1"/>
          </p:nvPr>
        </p:nvSpPr>
        <p:spPr/>
        <p:txBody>
          <a:bodyPr/>
          <a:lstStyle/>
          <a:p>
            <a:r>
              <a:rPr lang="en-US" altLang="zh-CN" dirty="0"/>
              <a:t>(2)</a:t>
            </a:r>
            <a:r>
              <a:rPr lang="zh-CN" altLang="en-US" dirty="0"/>
              <a:t> </a:t>
            </a:r>
            <a:r>
              <a:rPr lang="en-GB" altLang="zh-CN" kern="100" dirty="0">
                <a:effectLst/>
                <a:ea typeface="宋体" panose="02010600030101010101" pitchFamily="2" charset="-122"/>
              </a:rPr>
              <a:t>For the following query</a:t>
            </a:r>
            <a:endParaRPr lang="zh-CN" altLang="zh-CN" kern="100" dirty="0">
              <a:effectLst/>
              <a:ea typeface="宋体" panose="02010600030101010101" pitchFamily="2" charset="-122"/>
            </a:endParaRPr>
          </a:p>
          <a:p>
            <a:pPr indent="0" algn="l">
              <a:lnSpc>
                <a:spcPct val="110000"/>
              </a:lnSpc>
              <a:buNone/>
            </a:pPr>
            <a:r>
              <a:rPr lang="en-GB" altLang="zh-CN" kern="0" dirty="0">
                <a:solidFill>
                  <a:srgbClr val="000000"/>
                </a:solidFill>
                <a:effectLst/>
                <a:ea typeface="宋体" panose="02010600030101010101" pitchFamily="2" charset="-122"/>
              </a:rPr>
              <a:t>      update  </a:t>
            </a:r>
            <a:r>
              <a:rPr lang="en-GB" altLang="zh-CN" i="1" kern="100" dirty="0" err="1">
                <a:effectLst/>
                <a:ea typeface="宋体" panose="02010600030101010101" pitchFamily="2" charset="-122"/>
              </a:rPr>
              <a:t>airconditioner</a:t>
            </a:r>
            <a:endParaRPr lang="zh-CN" altLang="zh-CN" kern="100" dirty="0">
              <a:effectLst/>
              <a:ea typeface="宋体" panose="02010600030101010101" pitchFamily="2" charset="-122"/>
            </a:endParaRPr>
          </a:p>
          <a:p>
            <a:pPr indent="0" algn="l">
              <a:lnSpc>
                <a:spcPct val="110000"/>
              </a:lnSpc>
              <a:buNone/>
            </a:pPr>
            <a:r>
              <a:rPr lang="en-GB" altLang="zh-CN" kern="0" dirty="0">
                <a:solidFill>
                  <a:srgbClr val="000000"/>
                </a:solidFill>
                <a:effectLst/>
                <a:ea typeface="宋体" panose="02010600030101010101" pitchFamily="2" charset="-122"/>
              </a:rPr>
              <a:t>      set         </a:t>
            </a:r>
            <a:r>
              <a:rPr lang="en-GB" altLang="zh-CN" i="1" kern="0" dirty="0">
                <a:solidFill>
                  <a:srgbClr val="000000"/>
                </a:solidFill>
                <a:effectLst/>
                <a:ea typeface="宋体" panose="02010600030101010101" pitchFamily="2" charset="-122"/>
              </a:rPr>
              <a:t>price </a:t>
            </a:r>
            <a:r>
              <a:rPr lang="en-GB" altLang="zh-CN" kern="0" dirty="0">
                <a:solidFill>
                  <a:srgbClr val="000000"/>
                </a:solidFill>
                <a:effectLst/>
                <a:ea typeface="宋体" panose="02010600030101010101" pitchFamily="2" charset="-122"/>
              </a:rPr>
              <a:t>= </a:t>
            </a:r>
            <a:r>
              <a:rPr lang="en-GB" altLang="zh-CN" i="1" kern="0" dirty="0">
                <a:solidFill>
                  <a:srgbClr val="000000"/>
                </a:solidFill>
                <a:effectLst/>
                <a:ea typeface="宋体" panose="02010600030101010101" pitchFamily="2" charset="-122"/>
              </a:rPr>
              <a:t>price </a:t>
            </a:r>
            <a:r>
              <a:rPr lang="en-GB" altLang="zh-CN" kern="0" dirty="0">
                <a:solidFill>
                  <a:srgbClr val="000000"/>
                </a:solidFill>
                <a:effectLst/>
                <a:ea typeface="宋体" panose="02010600030101010101" pitchFamily="2" charset="-122"/>
              </a:rPr>
              <a:t>+ 100</a:t>
            </a:r>
            <a:endParaRPr lang="zh-CN" altLang="zh-CN" kern="100" dirty="0">
              <a:effectLst/>
              <a:ea typeface="宋体" panose="02010600030101010101" pitchFamily="2" charset="-122"/>
            </a:endParaRPr>
          </a:p>
          <a:p>
            <a:pPr marL="66675" indent="0" algn="just">
              <a:buNone/>
            </a:pPr>
            <a:r>
              <a:rPr lang="en-GB" altLang="zh-CN" kern="0" dirty="0">
                <a:solidFill>
                  <a:srgbClr val="000000"/>
                </a:solidFill>
                <a:effectLst/>
                <a:ea typeface="宋体" panose="02010600030101010101" pitchFamily="2" charset="-122"/>
              </a:rPr>
              <a:t>         where   </a:t>
            </a:r>
            <a:r>
              <a:rPr lang="en-GB" altLang="zh-CN" i="1" kern="0" dirty="0">
                <a:solidFill>
                  <a:srgbClr val="000000"/>
                </a:solidFill>
                <a:effectLst/>
                <a:ea typeface="宋体" panose="02010600030101010101" pitchFamily="2" charset="-122"/>
              </a:rPr>
              <a:t>model =</a:t>
            </a:r>
            <a:r>
              <a:rPr lang="en-GB" altLang="zh-CN" kern="0" dirty="0">
                <a:solidFill>
                  <a:srgbClr val="000000"/>
                </a:solidFill>
                <a:effectLst/>
                <a:ea typeface="宋体" panose="02010600030101010101" pitchFamily="2" charset="-122"/>
              </a:rPr>
              <a:t>GL2020</a:t>
            </a:r>
            <a:endParaRPr lang="zh-CN" altLang="zh-CN" kern="100" dirty="0">
              <a:effectLst/>
              <a:ea typeface="宋体" panose="02010600030101010101" pitchFamily="2" charset="-122"/>
            </a:endParaRPr>
          </a:p>
          <a:p>
            <a:pPr marL="0" indent="0" algn="just">
              <a:buNone/>
              <a:tabLst>
                <a:tab pos="180975" algn="l"/>
              </a:tabLst>
            </a:pPr>
            <a:r>
              <a:rPr lang="en-GB" altLang="zh-CN" kern="100" dirty="0">
                <a:effectLst/>
                <a:ea typeface="宋体" panose="02010600030101010101" pitchFamily="2" charset="-122"/>
              </a:rPr>
              <a:t> 	      A </a:t>
            </a:r>
            <a:r>
              <a:rPr lang="en-GB" altLang="zh-CN" kern="100" dirty="0" err="1">
                <a:effectLst/>
                <a:ea typeface="宋体" panose="02010600030101010101" pitchFamily="2" charset="-122"/>
              </a:rPr>
              <a:t>nonclustered</a:t>
            </a:r>
            <a:r>
              <a:rPr lang="en-GB" altLang="zh-CN" kern="100" dirty="0">
                <a:effectLst/>
                <a:ea typeface="宋体" panose="02010600030101010101" pitchFamily="2" charset="-122"/>
              </a:rPr>
              <a:t> index is defined on the attribute </a:t>
            </a:r>
            <a:r>
              <a:rPr lang="en-GB" altLang="zh-CN" i="1" kern="100" dirty="0">
                <a:solidFill>
                  <a:srgbClr val="FF0000"/>
                </a:solidFill>
                <a:effectLst/>
                <a:ea typeface="宋体" panose="02010600030101010101" pitchFamily="2" charset="-122"/>
              </a:rPr>
              <a:t>model</a:t>
            </a:r>
            <a:r>
              <a:rPr lang="en-GB" altLang="zh-CN" kern="100" dirty="0">
                <a:effectLst/>
                <a:ea typeface="宋体" panose="02010600030101010101" pitchFamily="2" charset="-122"/>
              </a:rPr>
              <a:t>. Does this index speed up or slow down the operation, and why?   </a:t>
            </a:r>
            <a:endParaRPr lang="zh-CN" altLang="zh-CN" kern="100" dirty="0">
              <a:effectLst/>
              <a:ea typeface="宋体" panose="02010600030101010101" pitchFamily="2" charset="-122"/>
            </a:endParaRPr>
          </a:p>
          <a:p>
            <a:r>
              <a:rPr lang="zh-CN" altLang="en-US" dirty="0"/>
              <a:t>答案</a:t>
            </a:r>
            <a:endParaRPr lang="en-US" altLang="zh-CN" dirty="0"/>
          </a:p>
          <a:p>
            <a:pPr lvl="1"/>
            <a:r>
              <a:rPr lang="en-GB" altLang="zh-CN" kern="0" dirty="0">
                <a:solidFill>
                  <a:srgbClr val="000000"/>
                </a:solidFill>
                <a:effectLst/>
              </a:rPr>
              <a:t>model</a:t>
            </a:r>
            <a:r>
              <a:rPr lang="zh-CN" altLang="zh-CN" kern="100" dirty="0">
                <a:effectLst/>
                <a:cs typeface="Times New Roman" panose="02020603050405020304" pitchFamily="18" charset="0"/>
              </a:rPr>
              <a:t>上的索引将</a:t>
            </a:r>
            <a:r>
              <a:rPr lang="en-GB" altLang="zh-CN" kern="100" dirty="0">
                <a:effectLst/>
              </a:rPr>
              <a:t>speed up </a:t>
            </a:r>
            <a:r>
              <a:rPr lang="en-GB" altLang="zh-CN" i="1" kern="100" dirty="0">
                <a:effectLst/>
              </a:rPr>
              <a:t>update</a:t>
            </a:r>
            <a:r>
              <a:rPr lang="zh-CN" altLang="zh-CN" kern="100" dirty="0">
                <a:effectLst/>
                <a:cs typeface="Times New Roman" panose="02020603050405020304" pitchFamily="18" charset="0"/>
              </a:rPr>
              <a:t>操作</a:t>
            </a:r>
            <a:endParaRPr lang="en-US" altLang="zh-CN" kern="100" dirty="0">
              <a:effectLst/>
              <a:cs typeface="Times New Roman" panose="02020603050405020304" pitchFamily="18" charset="0"/>
            </a:endParaRPr>
          </a:p>
          <a:p>
            <a:pPr lvl="1"/>
            <a:r>
              <a:rPr lang="en-GB" altLang="zh-CN" dirty="0">
                <a:effectLst/>
              </a:rPr>
              <a:t>DBMS</a:t>
            </a:r>
            <a:r>
              <a:rPr lang="zh-CN" altLang="zh-CN" dirty="0">
                <a:effectLst/>
                <a:cs typeface="Times New Roman" panose="02020603050405020304" pitchFamily="18" charset="0"/>
              </a:rPr>
              <a:t>可以根据该索引，快速找到需要</a:t>
            </a:r>
            <a:r>
              <a:rPr lang="en-GB" altLang="zh-CN" dirty="0">
                <a:effectLst/>
              </a:rPr>
              <a:t>update</a:t>
            </a:r>
            <a:r>
              <a:rPr lang="zh-CN" altLang="zh-CN" dirty="0">
                <a:effectLst/>
                <a:cs typeface="Times New Roman" panose="02020603050405020304" pitchFamily="18" charset="0"/>
              </a:rPr>
              <a:t>的元组，修改元组中属性</a:t>
            </a:r>
            <a:r>
              <a:rPr lang="en-GB" altLang="zh-CN" dirty="0">
                <a:effectLst/>
              </a:rPr>
              <a:t>price</a:t>
            </a:r>
            <a:r>
              <a:rPr lang="zh-CN" altLang="zh-CN" dirty="0">
                <a:effectLst/>
                <a:cs typeface="Times New Roman" panose="02020603050405020304" pitchFamily="18" charset="0"/>
              </a:rPr>
              <a:t>，并且该索引无需调整</a:t>
            </a:r>
            <a:endParaRPr lang="zh-CN" altLang="en-US" dirty="0"/>
          </a:p>
        </p:txBody>
      </p:sp>
      <p:sp>
        <p:nvSpPr>
          <p:cNvPr id="4" name="日期占位符 3">
            <a:extLst>
              <a:ext uri="{FF2B5EF4-FFF2-40B4-BE49-F238E27FC236}">
                <a16:creationId xmlns:a16="http://schemas.microsoft.com/office/drawing/2014/main" id="{CCC3F225-F98A-4033-A83C-E95CE337BF88}"/>
              </a:ext>
            </a:extLst>
          </p:cNvPr>
          <p:cNvSpPr>
            <a:spLocks noGrp="1"/>
          </p:cNvSpPr>
          <p:nvPr>
            <p:ph type="dt" sz="half" idx="10"/>
          </p:nvPr>
        </p:nvSpPr>
        <p:spPr/>
        <p:txBody>
          <a:bodyPr/>
          <a:lstStyle/>
          <a:p>
            <a:fld id="{2D278698-9D52-4B18-8B41-427CA3A14B98}"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73CF0D18-4DB0-4353-B1D3-BE139AB19BAA}"/>
              </a:ext>
            </a:extLst>
          </p:cNvPr>
          <p:cNvSpPr>
            <a:spLocks noGrp="1"/>
          </p:cNvSpPr>
          <p:nvPr>
            <p:ph type="sldNum" sz="quarter" idx="12"/>
          </p:nvPr>
        </p:nvSpPr>
        <p:spPr/>
        <p:txBody>
          <a:bodyPr/>
          <a:lstStyle/>
          <a:p>
            <a:fld id="{47C4BD23-150C-4A56-8E66-9482A3FB2E80}" type="slidenum">
              <a:rPr lang="zh-CN" altLang="en-US" smtClean="0"/>
              <a:pPr/>
              <a:t>73</a:t>
            </a:fld>
            <a:endParaRPr lang="zh-CN" altLang="en-US" dirty="0"/>
          </a:p>
        </p:txBody>
      </p:sp>
    </p:spTree>
    <p:extLst>
      <p:ext uri="{BB962C8B-B14F-4D97-AF65-F5344CB8AC3E}">
        <p14:creationId xmlns:p14="http://schemas.microsoft.com/office/powerpoint/2010/main" val="2634794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7E48D-E160-4451-B968-10A7A9204A7B}"/>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689FB5A6-F56A-4BB2-8E9F-9E07419EAD15}"/>
              </a:ext>
            </a:extLst>
          </p:cNvPr>
          <p:cNvSpPr>
            <a:spLocks noGrp="1"/>
          </p:cNvSpPr>
          <p:nvPr>
            <p:ph idx="1"/>
          </p:nvPr>
        </p:nvSpPr>
        <p:spPr/>
        <p:txBody>
          <a:bodyPr>
            <a:normAutofit/>
          </a:bodyPr>
          <a:lstStyle/>
          <a:p>
            <a:r>
              <a:rPr lang="en-US" altLang="zh-CN" dirty="0"/>
              <a:t>(3)  </a:t>
            </a:r>
            <a:r>
              <a:rPr lang="en-GB" altLang="zh-CN" kern="100" dirty="0">
                <a:effectLst/>
              </a:rPr>
              <a:t>For the following </a:t>
            </a:r>
            <a:r>
              <a:rPr lang="en-GB" altLang="zh-CN" i="1" kern="100" dirty="0">
                <a:effectLst/>
              </a:rPr>
              <a:t>delete</a:t>
            </a:r>
            <a:r>
              <a:rPr lang="en-GB" altLang="zh-CN" kern="100" dirty="0">
                <a:effectLst/>
              </a:rPr>
              <a:t> operation</a:t>
            </a:r>
            <a:endParaRPr lang="zh-CN" altLang="zh-CN" kern="100" dirty="0">
              <a:effectLst/>
            </a:endParaRPr>
          </a:p>
          <a:p>
            <a:pPr marL="66675" indent="0" algn="just">
              <a:buNone/>
            </a:pPr>
            <a:r>
              <a:rPr lang="en-GB" altLang="zh-CN" kern="100" dirty="0">
                <a:effectLst/>
              </a:rPr>
              <a:t>          delete </a:t>
            </a:r>
            <a:endParaRPr lang="zh-CN" altLang="zh-CN" kern="100" dirty="0">
              <a:effectLst/>
            </a:endParaRPr>
          </a:p>
          <a:p>
            <a:pPr marL="66675" indent="0" algn="just">
              <a:buNone/>
            </a:pPr>
            <a:r>
              <a:rPr lang="en-GB" altLang="zh-CN" kern="100" dirty="0">
                <a:effectLst/>
              </a:rPr>
              <a:t>         from  </a:t>
            </a:r>
            <a:r>
              <a:rPr lang="en-GB" altLang="zh-CN" i="1" kern="100" dirty="0" err="1">
                <a:effectLst/>
              </a:rPr>
              <a:t>airconditioner</a:t>
            </a:r>
            <a:endParaRPr lang="zh-CN" altLang="zh-CN" kern="100" dirty="0">
              <a:effectLst/>
            </a:endParaRPr>
          </a:p>
          <a:p>
            <a:pPr marL="0" indent="0" algn="just">
              <a:buNone/>
              <a:tabLst>
                <a:tab pos="114300" algn="l"/>
              </a:tabLst>
            </a:pPr>
            <a:r>
              <a:rPr lang="en-GB" altLang="zh-CN" kern="100" dirty="0"/>
              <a:t>          </a:t>
            </a:r>
            <a:r>
              <a:rPr lang="en-GB" altLang="zh-CN" kern="100" dirty="0">
                <a:effectLst/>
              </a:rPr>
              <a:t>where </a:t>
            </a:r>
            <a:r>
              <a:rPr lang="en-GB" altLang="zh-CN" i="1" kern="100" dirty="0">
                <a:effectLst/>
              </a:rPr>
              <a:t>model</a:t>
            </a:r>
            <a:r>
              <a:rPr lang="en-GB" altLang="zh-CN" kern="100" dirty="0">
                <a:effectLst/>
              </a:rPr>
              <a:t>=HX8302 and </a:t>
            </a:r>
            <a:r>
              <a:rPr lang="en-GB" altLang="zh-CN" i="1" kern="100" dirty="0">
                <a:effectLst/>
              </a:rPr>
              <a:t>price</a:t>
            </a:r>
            <a:r>
              <a:rPr lang="en-GB" altLang="zh-CN" kern="100" dirty="0">
                <a:effectLst/>
              </a:rPr>
              <a:t>&gt;1500</a:t>
            </a:r>
            <a:r>
              <a:rPr lang="en-US" altLang="zh-CN" kern="100" dirty="0"/>
              <a:t> </a:t>
            </a:r>
          </a:p>
          <a:p>
            <a:pPr marL="0" indent="0" algn="just">
              <a:buNone/>
              <a:tabLst>
                <a:tab pos="114300" algn="l"/>
              </a:tabLst>
            </a:pPr>
            <a:r>
              <a:rPr lang="en-US" altLang="zh-CN" kern="100" dirty="0">
                <a:effectLst/>
              </a:rPr>
              <a:t>       </a:t>
            </a:r>
            <a:r>
              <a:rPr lang="en-GB" altLang="zh-CN" kern="100" dirty="0">
                <a:effectLst/>
              </a:rPr>
              <a:t>A primary/clustered index has been defined on the primary key </a:t>
            </a:r>
            <a:r>
              <a:rPr lang="en-GB" altLang="zh-CN" kern="100" dirty="0" err="1">
                <a:effectLst/>
              </a:rPr>
              <a:t>serialID</a:t>
            </a:r>
            <a:r>
              <a:rPr lang="en-GB" altLang="zh-CN" kern="100" dirty="0">
                <a:effectLst/>
              </a:rPr>
              <a:t>. Does this index speed up or slow down the operation, and why?   (4 points)</a:t>
            </a:r>
            <a:endParaRPr lang="zh-CN" altLang="zh-CN" kern="100" dirty="0">
              <a:effectLst/>
            </a:endParaRPr>
          </a:p>
          <a:p>
            <a:pPr algn="just">
              <a:lnSpc>
                <a:spcPct val="125000"/>
              </a:lnSpc>
            </a:pPr>
            <a:r>
              <a:rPr lang="zh-CN" altLang="zh-CN" kern="100" dirty="0">
                <a:effectLst/>
                <a:cs typeface="Times New Roman" panose="02020603050405020304" pitchFamily="18" charset="0"/>
              </a:rPr>
              <a:t>答案</a:t>
            </a:r>
            <a:endParaRPr lang="en-US" altLang="zh-CN" kern="100" dirty="0">
              <a:effectLst/>
              <a:cs typeface="Times New Roman" panose="02020603050405020304" pitchFamily="18" charset="0"/>
            </a:endParaRPr>
          </a:p>
          <a:p>
            <a:pPr lvl="1" algn="just">
              <a:lnSpc>
                <a:spcPct val="125000"/>
              </a:lnSpc>
            </a:pPr>
            <a:r>
              <a:rPr lang="zh-CN" altLang="zh-CN" kern="100" dirty="0">
                <a:effectLst/>
                <a:cs typeface="Times New Roman" panose="02020603050405020304" pitchFamily="18" charset="0"/>
              </a:rPr>
              <a:t>将</a:t>
            </a:r>
            <a:r>
              <a:rPr lang="en-GB" altLang="zh-CN" kern="100" dirty="0">
                <a:effectLst/>
              </a:rPr>
              <a:t>slow down </a:t>
            </a:r>
            <a:r>
              <a:rPr lang="en-GB" altLang="zh-CN" kern="100" dirty="0"/>
              <a:t>delete</a:t>
            </a:r>
            <a:r>
              <a:rPr lang="zh-CN" altLang="zh-CN" kern="100" dirty="0">
                <a:effectLst/>
                <a:cs typeface="Times New Roman" panose="02020603050405020304" pitchFamily="18" charset="0"/>
              </a:rPr>
              <a:t>操作</a:t>
            </a:r>
            <a:endParaRPr lang="en-US" altLang="zh-CN" kern="100" dirty="0">
              <a:effectLst/>
              <a:cs typeface="Times New Roman" panose="02020603050405020304" pitchFamily="18" charset="0"/>
            </a:endParaRPr>
          </a:p>
          <a:p>
            <a:pPr lvl="1" algn="just">
              <a:lnSpc>
                <a:spcPct val="125000"/>
              </a:lnSpc>
            </a:pPr>
            <a:r>
              <a:rPr lang="zh-CN" altLang="zh-CN" dirty="0">
                <a:effectLst/>
                <a:cs typeface="Times New Roman" panose="02020603050405020304" pitchFamily="18" charset="0"/>
              </a:rPr>
              <a:t>因为，</a:t>
            </a:r>
            <a:r>
              <a:rPr lang="zh-CN" altLang="en-US" dirty="0">
                <a:effectLst/>
                <a:cs typeface="Times New Roman" panose="02020603050405020304" pitchFamily="18" charset="0"/>
              </a:rPr>
              <a:t>根据</a:t>
            </a:r>
            <a:r>
              <a:rPr lang="en-US" altLang="zh-CN" dirty="0">
                <a:effectLst/>
                <a:cs typeface="Times New Roman" panose="02020603050405020304" pitchFamily="18" charset="0"/>
              </a:rPr>
              <a:t>where</a:t>
            </a:r>
            <a:r>
              <a:rPr lang="zh-CN" altLang="en-US" dirty="0">
                <a:effectLst/>
                <a:cs typeface="Times New Roman" panose="02020603050405020304" pitchFamily="18" charset="0"/>
              </a:rPr>
              <a:t>条件（涉及到</a:t>
            </a:r>
            <a:r>
              <a:rPr lang="en-US" altLang="zh-CN" dirty="0">
                <a:effectLst/>
                <a:cs typeface="Times New Roman" panose="02020603050405020304" pitchFamily="18" charset="0"/>
              </a:rPr>
              <a:t>model</a:t>
            </a:r>
            <a:r>
              <a:rPr lang="zh-CN" altLang="en-US" dirty="0">
                <a:effectLst/>
                <a:cs typeface="Times New Roman" panose="02020603050405020304" pitchFamily="18" charset="0"/>
              </a:rPr>
              <a:t>、</a:t>
            </a:r>
            <a:r>
              <a:rPr lang="en-US" altLang="zh-CN" dirty="0">
                <a:effectLst/>
                <a:cs typeface="Times New Roman" panose="02020603050405020304" pitchFamily="18" charset="0"/>
              </a:rPr>
              <a:t>price</a:t>
            </a:r>
            <a:r>
              <a:rPr lang="zh-CN" altLang="en-US" dirty="0">
                <a:effectLst/>
                <a:cs typeface="Times New Roman" panose="02020603050405020304" pitchFamily="18" charset="0"/>
              </a:rPr>
              <a:t>两个属性）</a:t>
            </a:r>
            <a:r>
              <a:rPr lang="zh-CN" altLang="en-US" dirty="0">
                <a:cs typeface="Times New Roman" panose="02020603050405020304" pitchFamily="18" charset="0"/>
              </a:rPr>
              <a:t>查找需要删除的目标元组时，无法利用定义在主键</a:t>
            </a:r>
            <a:r>
              <a:rPr lang="en-US" altLang="zh-CN" dirty="0" err="1">
                <a:cs typeface="Times New Roman" panose="02020603050405020304" pitchFamily="18" charset="0"/>
              </a:rPr>
              <a:t>serialID</a:t>
            </a:r>
            <a:r>
              <a:rPr lang="zh-CN" altLang="en-US" dirty="0">
                <a:cs typeface="Times New Roman" panose="02020603050405020304" pitchFamily="18" charset="0"/>
              </a:rPr>
              <a:t>上的索引；</a:t>
            </a:r>
            <a:r>
              <a:rPr lang="zh-CN" altLang="zh-CN" dirty="0">
                <a:effectLst/>
                <a:cs typeface="Times New Roman" panose="02020603050405020304" pitchFamily="18" charset="0"/>
              </a:rPr>
              <a:t>并且，当</a:t>
            </a:r>
            <a:r>
              <a:rPr lang="zh-CN" altLang="en-US" dirty="0">
                <a:effectLst/>
                <a:cs typeface="Times New Roman" panose="02020603050405020304" pitchFamily="18" charset="0"/>
              </a:rPr>
              <a:t>删除满足</a:t>
            </a:r>
            <a:r>
              <a:rPr lang="en-US" altLang="zh-CN" dirty="0">
                <a:effectLst/>
                <a:cs typeface="Times New Roman" panose="02020603050405020304" pitchFamily="18" charset="0"/>
              </a:rPr>
              <a:t>where</a:t>
            </a:r>
            <a:r>
              <a:rPr lang="zh-CN" altLang="en-US" dirty="0">
                <a:effectLst/>
                <a:cs typeface="Times New Roman" panose="02020603050405020304" pitchFamily="18" charset="0"/>
              </a:rPr>
              <a:t>条件的目标</a:t>
            </a:r>
            <a:r>
              <a:rPr lang="zh-CN" altLang="zh-CN" dirty="0">
                <a:effectLst/>
                <a:cs typeface="Times New Roman" panose="02020603050405020304" pitchFamily="18" charset="0"/>
              </a:rPr>
              <a:t>元组后，</a:t>
            </a:r>
            <a:r>
              <a:rPr lang="en-GB" altLang="zh-CN" dirty="0">
                <a:effectLst/>
              </a:rPr>
              <a:t>DBMS</a:t>
            </a:r>
            <a:r>
              <a:rPr lang="zh-CN" altLang="en-US" dirty="0">
                <a:effectLst/>
              </a:rPr>
              <a:t>需要花额外时间</a:t>
            </a:r>
            <a:r>
              <a:rPr lang="zh-CN" altLang="zh-CN" dirty="0">
                <a:effectLst/>
                <a:cs typeface="Times New Roman" panose="02020603050405020304" pitchFamily="18" charset="0"/>
              </a:rPr>
              <a:t>重新调整定义在</a:t>
            </a:r>
            <a:r>
              <a:rPr lang="en-GB" altLang="zh-CN" dirty="0" err="1">
                <a:effectLst/>
              </a:rPr>
              <a:t>serialID</a:t>
            </a:r>
            <a:r>
              <a:rPr lang="zh-CN" altLang="zh-CN" dirty="0">
                <a:effectLst/>
                <a:cs typeface="Times New Roman" panose="02020603050405020304" pitchFamily="18" charset="0"/>
              </a:rPr>
              <a:t>上的主索引</a:t>
            </a:r>
            <a:endParaRPr lang="en-US" altLang="zh-CN" dirty="0">
              <a:effectLst/>
              <a:cs typeface="Times New Roman" panose="02020603050405020304" pitchFamily="18" charset="0"/>
            </a:endParaRPr>
          </a:p>
          <a:p>
            <a:pPr marL="357188" lvl="1" indent="0" algn="just">
              <a:lnSpc>
                <a:spcPct val="125000"/>
              </a:lnSpc>
              <a:buNone/>
            </a:pPr>
            <a:r>
              <a:rPr lang="en-US" altLang="zh-CN" dirty="0">
                <a:cs typeface="Times New Roman" panose="02020603050405020304" pitchFamily="18" charset="0"/>
              </a:rPr>
              <a:t>    </a:t>
            </a:r>
            <a:r>
              <a:rPr lang="zh-CN" altLang="en-US" dirty="0">
                <a:cs typeface="Times New Roman" panose="02020603050405020304" pitchFamily="18" charset="0"/>
              </a:rPr>
              <a:t>因此，整体上</a:t>
            </a:r>
            <a:r>
              <a:rPr lang="zh-CN" altLang="zh-CN" dirty="0">
                <a:effectLst/>
                <a:cs typeface="Times New Roman" panose="02020603050405020304" pitchFamily="18" charset="0"/>
              </a:rPr>
              <a:t>，</a:t>
            </a:r>
            <a:r>
              <a:rPr lang="en-GB" altLang="zh-CN" kern="100" dirty="0">
                <a:effectLst/>
              </a:rPr>
              <a:t> </a:t>
            </a:r>
            <a:r>
              <a:rPr lang="en-GB" altLang="zh-CN" kern="100" dirty="0" err="1">
                <a:effectLst/>
              </a:rPr>
              <a:t>serialID</a:t>
            </a:r>
            <a:r>
              <a:rPr lang="zh-CN" altLang="en-US" kern="100" dirty="0">
                <a:effectLst/>
              </a:rPr>
              <a:t>上的主索引</a:t>
            </a:r>
            <a:r>
              <a:rPr lang="zh-CN" altLang="zh-CN" dirty="0">
                <a:effectLst/>
                <a:cs typeface="Times New Roman" panose="02020603050405020304" pitchFamily="18" charset="0"/>
              </a:rPr>
              <a:t>降低</a:t>
            </a:r>
            <a:r>
              <a:rPr lang="zh-CN" altLang="en-US" dirty="0">
                <a:effectLst/>
                <a:cs typeface="Times New Roman" panose="02020603050405020304" pitchFamily="18" charset="0"/>
              </a:rPr>
              <a:t>了</a:t>
            </a:r>
            <a:r>
              <a:rPr lang="en-US" altLang="zh-CN" dirty="0">
                <a:cs typeface="Times New Roman" panose="02020603050405020304" pitchFamily="18" charset="0"/>
              </a:rPr>
              <a:t>delete</a:t>
            </a:r>
            <a:r>
              <a:rPr lang="zh-CN" altLang="zh-CN" dirty="0">
                <a:effectLst/>
                <a:cs typeface="Times New Roman" panose="02020603050405020304" pitchFamily="18" charset="0"/>
              </a:rPr>
              <a:t>操作速度</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5DCDFF9C-D9E3-4189-885F-24CED719A5E3}"/>
              </a:ext>
            </a:extLst>
          </p:cNvPr>
          <p:cNvSpPr>
            <a:spLocks noGrp="1"/>
          </p:cNvSpPr>
          <p:nvPr>
            <p:ph type="dt" sz="half" idx="10"/>
          </p:nvPr>
        </p:nvSpPr>
        <p:spPr/>
        <p:txBody>
          <a:bodyPr/>
          <a:lstStyle/>
          <a:p>
            <a:fld id="{5E01D0F0-A2E6-4219-8C19-4F12A05263FC}"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CF1A533B-7EE4-4A09-A235-CE3E2CCDB24F}"/>
              </a:ext>
            </a:extLst>
          </p:cNvPr>
          <p:cNvSpPr>
            <a:spLocks noGrp="1"/>
          </p:cNvSpPr>
          <p:nvPr>
            <p:ph type="sldNum" sz="quarter" idx="12"/>
          </p:nvPr>
        </p:nvSpPr>
        <p:spPr/>
        <p:txBody>
          <a:bodyPr/>
          <a:lstStyle/>
          <a:p>
            <a:fld id="{47C4BD23-150C-4A56-8E66-9482A3FB2E80}" type="slidenum">
              <a:rPr lang="zh-CN" altLang="en-US" smtClean="0"/>
              <a:pPr/>
              <a:t>74</a:t>
            </a:fld>
            <a:endParaRPr lang="zh-CN" altLang="en-US" dirty="0"/>
          </a:p>
        </p:txBody>
      </p:sp>
    </p:spTree>
    <p:extLst>
      <p:ext uri="{BB962C8B-B14F-4D97-AF65-F5344CB8AC3E}">
        <p14:creationId xmlns:p14="http://schemas.microsoft.com/office/powerpoint/2010/main" val="1266432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39C7E-2B5D-493B-BEE7-7AB1ED784BB8}"/>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91688EE0-664F-4C16-BDFB-FE2AAEFD58B3}"/>
              </a:ext>
            </a:extLst>
          </p:cNvPr>
          <p:cNvSpPr>
            <a:spLocks noGrp="1"/>
          </p:cNvSpPr>
          <p:nvPr>
            <p:ph idx="1"/>
          </p:nvPr>
        </p:nvSpPr>
        <p:spPr/>
        <p:txBody>
          <a:bodyPr>
            <a:normAutofit/>
          </a:bodyPr>
          <a:lstStyle/>
          <a:p>
            <a:pPr algn="just">
              <a:lnSpc>
                <a:spcPct val="125000"/>
              </a:lnSpc>
            </a:pPr>
            <a:r>
              <a:rPr lang="en-US" altLang="zh-CN" kern="100" dirty="0">
                <a:ea typeface="宋体" panose="02010600030101010101" pitchFamily="2" charset="-122"/>
                <a:cs typeface="Times New Roman" panose="02020603050405020304" pitchFamily="18" charset="0"/>
              </a:rPr>
              <a:t>(4)</a:t>
            </a:r>
            <a:r>
              <a:rPr lang="zh-CN" altLang="en-US" kern="100" dirty="0">
                <a:ea typeface="宋体" panose="02010600030101010101" pitchFamily="2" charset="-122"/>
                <a:cs typeface="Times New Roman" panose="02020603050405020304" pitchFamily="18" charset="0"/>
              </a:rPr>
              <a:t> </a:t>
            </a:r>
            <a:r>
              <a:rPr lang="en-US" altLang="zh-CN" kern="100" dirty="0">
                <a:ea typeface="宋体" panose="02010600030101010101" pitchFamily="2" charset="-122"/>
                <a:cs typeface="Times New Roman" panose="02020603050405020304" pitchFamily="18" charset="0"/>
              </a:rPr>
              <a:t>if</a:t>
            </a:r>
            <a:r>
              <a:rPr lang="zh-CN" altLang="en-US" kern="100" dirty="0">
                <a:ea typeface="宋体" panose="02010600030101010101" pitchFamily="2" charset="-122"/>
                <a:cs typeface="Times New Roman" panose="02020603050405020304" pitchFamily="18" charset="0"/>
              </a:rPr>
              <a:t> </a:t>
            </a:r>
            <a:r>
              <a:rPr lang="en-US" altLang="zh-CN" kern="100" dirty="0">
                <a:ea typeface="宋体" panose="02010600030101010101" pitchFamily="2" charset="-122"/>
                <a:cs typeface="Times New Roman" panose="02020603050405020304" pitchFamily="18" charset="0"/>
              </a:rPr>
              <a:t>a multiple-attribute</a:t>
            </a:r>
            <a:r>
              <a:rPr lang="zh-CN" altLang="en-US" kern="100" dirty="0">
                <a:ea typeface="宋体" panose="02010600030101010101" pitchFamily="2" charset="-122"/>
                <a:cs typeface="Times New Roman" panose="02020603050405020304" pitchFamily="18" charset="0"/>
              </a:rPr>
              <a:t> </a:t>
            </a:r>
            <a:r>
              <a:rPr lang="en-US" altLang="zh-CN" kern="100" dirty="0">
                <a:ea typeface="宋体" panose="02010600030101010101" pitchFamily="2" charset="-122"/>
                <a:cs typeface="Times New Roman" panose="02020603050405020304" pitchFamily="18" charset="0"/>
              </a:rPr>
              <a:t>index (i.e. composite index) is defined on </a:t>
            </a:r>
            <a:r>
              <a:rPr lang="en-GB" altLang="zh-CN" i="1" kern="100" dirty="0" err="1">
                <a:ea typeface="宋体" panose="02010600030101010101" pitchFamily="2" charset="-122"/>
              </a:rPr>
              <a:t>airconditioner</a:t>
            </a:r>
            <a:r>
              <a:rPr lang="en-GB" altLang="zh-CN" kern="100" dirty="0">
                <a:ea typeface="宋体" panose="02010600030101010101" pitchFamily="2" charset="-122"/>
              </a:rPr>
              <a:t>(</a:t>
            </a:r>
            <a:r>
              <a:rPr lang="en-GB" altLang="zh-CN" i="1" u="sng" kern="100" dirty="0" err="1">
                <a:ea typeface="宋体" panose="02010600030101010101" pitchFamily="2" charset="-122"/>
              </a:rPr>
              <a:t>serialID</a:t>
            </a:r>
            <a:r>
              <a:rPr lang="en-GB" altLang="zh-CN" kern="100" dirty="0">
                <a:ea typeface="宋体" panose="02010600030101010101" pitchFamily="2" charset="-122"/>
              </a:rPr>
              <a:t>, </a:t>
            </a:r>
            <a:r>
              <a:rPr lang="en-GB" altLang="zh-CN" i="1" kern="100" dirty="0">
                <a:ea typeface="宋体" panose="02010600030101010101" pitchFamily="2" charset="-122"/>
              </a:rPr>
              <a:t>date</a:t>
            </a:r>
            <a:r>
              <a:rPr lang="en-GB" altLang="zh-CN" kern="100" dirty="0">
                <a:ea typeface="宋体" panose="02010600030101010101" pitchFamily="2" charset="-122"/>
              </a:rPr>
              <a:t>, </a:t>
            </a:r>
            <a:r>
              <a:rPr lang="en-GB" altLang="zh-CN" i="1" kern="100" dirty="0">
                <a:ea typeface="宋体" panose="02010600030101010101" pitchFamily="2" charset="-122"/>
              </a:rPr>
              <a:t>model</a:t>
            </a:r>
            <a:r>
              <a:rPr lang="en-GB" altLang="zh-CN" kern="100" dirty="0">
                <a:ea typeface="宋体" panose="02010600030101010101" pitchFamily="2" charset="-122"/>
              </a:rPr>
              <a:t>, </a:t>
            </a:r>
            <a:r>
              <a:rPr lang="en-GB" altLang="zh-CN" i="1" kern="100" dirty="0">
                <a:ea typeface="宋体" panose="02010600030101010101" pitchFamily="2" charset="-122"/>
              </a:rPr>
              <a:t>price</a:t>
            </a:r>
            <a:r>
              <a:rPr lang="en-GB" altLang="zh-CN" kern="100" dirty="0">
                <a:ea typeface="宋体" panose="02010600030101010101" pitchFamily="2" charset="-122"/>
              </a:rPr>
              <a:t>, </a:t>
            </a:r>
            <a:r>
              <a:rPr lang="en-GB" altLang="zh-CN" i="1" kern="100" dirty="0" err="1">
                <a:ea typeface="宋体" panose="02010600030101010101" pitchFamily="2" charset="-122"/>
              </a:rPr>
              <a:t>factoryID</a:t>
            </a:r>
            <a:r>
              <a:rPr lang="en-GB" altLang="zh-CN" kern="100" dirty="0">
                <a:ea typeface="宋体" panose="02010600030101010101" pitchFamily="2" charset="-122"/>
              </a:rPr>
              <a:t>)</a:t>
            </a:r>
            <a:r>
              <a:rPr lang="en-GB" altLang="zh-CN" i="1" kern="100" dirty="0">
                <a:effectLst/>
              </a:rPr>
              <a:t> </a:t>
            </a:r>
            <a:r>
              <a:rPr lang="en-GB" altLang="zh-CN" kern="100" dirty="0">
                <a:effectLst/>
              </a:rPr>
              <a:t>by</a:t>
            </a:r>
          </a:p>
          <a:p>
            <a:pPr marL="0" indent="0" algn="just">
              <a:lnSpc>
                <a:spcPct val="125000"/>
              </a:lnSpc>
              <a:buNone/>
            </a:pPr>
            <a:r>
              <a:rPr lang="en-GB" altLang="zh-CN" kern="100" dirty="0">
                <a:ea typeface="宋体" panose="02010600030101010101" pitchFamily="2" charset="-122"/>
                <a:cs typeface="Times New Roman" panose="02020603050405020304" pitchFamily="18" charset="0"/>
              </a:rPr>
              <a:t>       create index </a:t>
            </a:r>
            <a:r>
              <a:rPr lang="en-GB" altLang="zh-CN" i="1" kern="100" dirty="0" err="1">
                <a:ea typeface="宋体" panose="02010600030101010101" pitchFamily="2" charset="-122"/>
                <a:cs typeface="Times New Roman" panose="02020603050405020304" pitchFamily="18" charset="0"/>
              </a:rPr>
              <a:t>DMFIndex</a:t>
            </a:r>
            <a:r>
              <a:rPr lang="en-GB" altLang="zh-CN" kern="100" dirty="0">
                <a:ea typeface="宋体" panose="02010600030101010101" pitchFamily="2" charset="-122"/>
                <a:cs typeface="Times New Roman" panose="02020603050405020304" pitchFamily="18" charset="0"/>
              </a:rPr>
              <a:t> on</a:t>
            </a:r>
            <a:r>
              <a:rPr lang="en-US" altLang="zh-CN" kern="100" dirty="0">
                <a:ea typeface="宋体" panose="02010600030101010101" pitchFamily="2" charset="-122"/>
                <a:cs typeface="Times New Roman" panose="02020603050405020304" pitchFamily="18" charset="0"/>
              </a:rPr>
              <a:t> </a:t>
            </a:r>
            <a:r>
              <a:rPr lang="en-GB" altLang="zh-CN" i="1" kern="100" dirty="0" err="1">
                <a:ea typeface="宋体" panose="02010600030101010101" pitchFamily="2" charset="-122"/>
              </a:rPr>
              <a:t>airconditioner</a:t>
            </a:r>
            <a:r>
              <a:rPr lang="en-GB" altLang="zh-CN" kern="100" dirty="0">
                <a:ea typeface="宋体" panose="02010600030101010101" pitchFamily="2" charset="-122"/>
              </a:rPr>
              <a:t>(</a:t>
            </a:r>
            <a:r>
              <a:rPr lang="en-GB" altLang="zh-CN" i="1" kern="100" dirty="0">
                <a:solidFill>
                  <a:srgbClr val="FF0000"/>
                </a:solidFill>
                <a:ea typeface="宋体" panose="02010600030101010101" pitchFamily="2" charset="-122"/>
              </a:rPr>
              <a:t>date</a:t>
            </a:r>
            <a:r>
              <a:rPr lang="en-GB" altLang="zh-CN" kern="100" dirty="0">
                <a:ea typeface="宋体" panose="02010600030101010101" pitchFamily="2" charset="-122"/>
              </a:rPr>
              <a:t>, </a:t>
            </a:r>
            <a:r>
              <a:rPr lang="en-GB" altLang="zh-CN" i="1" kern="100" dirty="0">
                <a:solidFill>
                  <a:srgbClr val="FF0000"/>
                </a:solidFill>
                <a:ea typeface="宋体" panose="02010600030101010101" pitchFamily="2" charset="-122"/>
              </a:rPr>
              <a:t>model</a:t>
            </a:r>
            <a:r>
              <a:rPr lang="en-GB" altLang="zh-CN" kern="100" dirty="0">
                <a:ea typeface="宋体" panose="02010600030101010101" pitchFamily="2" charset="-122"/>
              </a:rPr>
              <a:t>, </a:t>
            </a:r>
            <a:r>
              <a:rPr lang="en-GB" altLang="zh-CN" i="1" kern="100" dirty="0" err="1">
                <a:solidFill>
                  <a:srgbClr val="FF0000"/>
                </a:solidFill>
                <a:ea typeface="宋体" panose="02010600030101010101" pitchFamily="2" charset="-122"/>
              </a:rPr>
              <a:t>factoryID</a:t>
            </a:r>
            <a:r>
              <a:rPr lang="en-GB" altLang="zh-CN" kern="100" dirty="0">
                <a:ea typeface="宋体" panose="02010600030101010101" pitchFamily="2" charset="-122"/>
              </a:rPr>
              <a:t>)</a:t>
            </a:r>
            <a:r>
              <a:rPr lang="en-GB" altLang="zh-CN" i="1" kern="100" dirty="0">
                <a:effectLst/>
              </a:rPr>
              <a:t> </a:t>
            </a:r>
            <a:endParaRPr lang="en-US" altLang="zh-CN" dirty="0"/>
          </a:p>
          <a:p>
            <a:pPr marL="0" indent="0">
              <a:buNone/>
            </a:pPr>
            <a:r>
              <a:rPr lang="en-US" altLang="zh-CN" dirty="0"/>
              <a:t>    can the index </a:t>
            </a:r>
            <a:r>
              <a:rPr lang="en-US" altLang="zh-CN" i="1" dirty="0" err="1"/>
              <a:t>DMFIndex</a:t>
            </a:r>
            <a:r>
              <a:rPr lang="en-US" altLang="zh-CN" dirty="0"/>
              <a:t> speed up the following queries</a:t>
            </a:r>
            <a:r>
              <a:rPr lang="zh-CN" altLang="en-US" dirty="0"/>
              <a:t>，</a:t>
            </a:r>
            <a:r>
              <a:rPr lang="en-US" altLang="zh-CN" dirty="0"/>
              <a:t>why? </a:t>
            </a:r>
          </a:p>
          <a:p>
            <a:pPr marL="0" indent="0">
              <a:buNone/>
            </a:pPr>
            <a:r>
              <a:rPr lang="en-US" altLang="zh-CN" dirty="0"/>
              <a:t>    (</a:t>
            </a:r>
            <a:r>
              <a:rPr lang="en-US" altLang="zh-CN" dirty="0" err="1"/>
              <a:t>i</a:t>
            </a:r>
            <a:r>
              <a:rPr lang="en-US" altLang="zh-CN" dirty="0"/>
              <a:t>) select  </a:t>
            </a:r>
            <a:r>
              <a:rPr lang="en-US" altLang="zh-CN" i="1" dirty="0" err="1"/>
              <a:t>serialID</a:t>
            </a:r>
            <a:endParaRPr lang="en-US" altLang="zh-CN" i="1" dirty="0"/>
          </a:p>
          <a:p>
            <a:pPr marL="0" indent="0">
              <a:buNone/>
            </a:pPr>
            <a:r>
              <a:rPr lang="en-US" altLang="zh-CN" dirty="0"/>
              <a:t>          from    </a:t>
            </a:r>
            <a:r>
              <a:rPr lang="en-GB" altLang="zh-CN" i="1" kern="100" dirty="0" err="1">
                <a:ea typeface="宋体" panose="02010600030101010101" pitchFamily="2" charset="-122"/>
              </a:rPr>
              <a:t>airconditioner</a:t>
            </a:r>
            <a:endParaRPr lang="en-US" altLang="zh-CN" dirty="0"/>
          </a:p>
          <a:p>
            <a:pPr marL="0" indent="0">
              <a:buNone/>
            </a:pPr>
            <a:r>
              <a:rPr lang="en-US" altLang="zh-CN" dirty="0"/>
              <a:t>          where  </a:t>
            </a:r>
            <a:r>
              <a:rPr lang="en-US" altLang="zh-CN" dirty="0">
                <a:solidFill>
                  <a:srgbClr val="FF0000"/>
                </a:solidFill>
              </a:rPr>
              <a:t>date</a:t>
            </a:r>
            <a:r>
              <a:rPr lang="en-US" altLang="zh-CN" dirty="0"/>
              <a:t>=‘2021-11-30’ and </a:t>
            </a:r>
            <a:r>
              <a:rPr lang="en-US" altLang="zh-CN" dirty="0">
                <a:solidFill>
                  <a:srgbClr val="FF0000"/>
                </a:solidFill>
              </a:rPr>
              <a:t>model</a:t>
            </a:r>
            <a:r>
              <a:rPr lang="en-US" altLang="zh-CN" dirty="0"/>
              <a:t>=‘Haier’</a:t>
            </a:r>
          </a:p>
          <a:p>
            <a:pPr marL="0" indent="0">
              <a:buNone/>
            </a:pPr>
            <a:r>
              <a:rPr lang="en-US" altLang="zh-CN" dirty="0"/>
              <a:t>          where</a:t>
            </a:r>
            <a:r>
              <a:rPr lang="zh-CN" altLang="en-US" dirty="0"/>
              <a:t>条件使用了</a:t>
            </a:r>
            <a:r>
              <a:rPr lang="en-US" altLang="zh-CN" dirty="0" err="1"/>
              <a:t>DMFIndex</a:t>
            </a:r>
            <a:r>
              <a:rPr lang="zh-CN" altLang="en-US" dirty="0"/>
              <a:t>的两个属性，且满足左前缀，索引起作用，可加速查询</a:t>
            </a:r>
            <a:endParaRPr lang="en-US" altLang="zh-CN" dirty="0"/>
          </a:p>
          <a:p>
            <a:pPr marL="0" indent="0">
              <a:buNone/>
            </a:pPr>
            <a:r>
              <a:rPr lang="en-US" altLang="zh-CN" dirty="0"/>
              <a:t>   (ii) select  </a:t>
            </a:r>
            <a:r>
              <a:rPr lang="en-US" altLang="zh-CN" i="1" dirty="0" err="1"/>
              <a:t>serialID</a:t>
            </a:r>
            <a:endParaRPr lang="en-US" altLang="zh-CN" i="1" dirty="0"/>
          </a:p>
          <a:p>
            <a:pPr marL="0" indent="0">
              <a:buNone/>
            </a:pPr>
            <a:r>
              <a:rPr lang="en-US" altLang="zh-CN" dirty="0"/>
              <a:t>          from    </a:t>
            </a:r>
            <a:r>
              <a:rPr lang="en-GB" altLang="zh-CN" i="1" kern="100" dirty="0" err="1">
                <a:ea typeface="宋体" panose="02010600030101010101" pitchFamily="2" charset="-122"/>
              </a:rPr>
              <a:t>airconditioner</a:t>
            </a:r>
            <a:endParaRPr lang="en-US" altLang="zh-CN" dirty="0"/>
          </a:p>
          <a:p>
            <a:pPr marL="0" indent="0">
              <a:buNone/>
            </a:pPr>
            <a:r>
              <a:rPr lang="en-US" altLang="zh-CN" dirty="0"/>
              <a:t>          where  </a:t>
            </a:r>
            <a:r>
              <a:rPr lang="en-US" altLang="zh-CN" dirty="0">
                <a:solidFill>
                  <a:srgbClr val="FF0000"/>
                </a:solidFill>
              </a:rPr>
              <a:t>date</a:t>
            </a:r>
            <a:r>
              <a:rPr lang="en-US" altLang="zh-CN" dirty="0"/>
              <a:t>=‘2021-11-30’ and price&gt;2000</a:t>
            </a:r>
          </a:p>
          <a:p>
            <a:pPr marL="0" indent="0">
              <a:buNone/>
            </a:pPr>
            <a:r>
              <a:rPr lang="en-US" altLang="zh-CN" dirty="0"/>
              <a:t> where</a:t>
            </a:r>
            <a:r>
              <a:rPr lang="zh-CN" altLang="en-US" dirty="0"/>
              <a:t>条件使用了</a:t>
            </a:r>
            <a:r>
              <a:rPr lang="en-US" altLang="zh-CN" dirty="0" err="1"/>
              <a:t>DMFIndex</a:t>
            </a:r>
            <a:r>
              <a:rPr lang="zh-CN" altLang="en-US" dirty="0"/>
              <a:t>的一个属性</a:t>
            </a:r>
            <a:r>
              <a:rPr lang="en-US" altLang="zh-CN" dirty="0"/>
              <a:t>date</a:t>
            </a:r>
            <a:r>
              <a:rPr lang="zh-CN" altLang="en-US" dirty="0"/>
              <a:t>，且满足左前缀，索引起作用，可加速查询</a:t>
            </a: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4C311D8-593B-4AC1-A5DF-82578F2D5A0A}"/>
              </a:ext>
            </a:extLst>
          </p:cNvPr>
          <p:cNvSpPr>
            <a:spLocks noGrp="1"/>
          </p:cNvSpPr>
          <p:nvPr>
            <p:ph type="dt" sz="half" idx="10"/>
          </p:nvPr>
        </p:nvSpPr>
        <p:spPr/>
        <p:txBody>
          <a:bodyPr/>
          <a:lstStyle/>
          <a:p>
            <a:fld id="{8BF80138-7AAF-4B04-A927-72F182EF88ED}"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FE4DDCC0-F7FA-4560-BC6F-22DC2554E7DC}"/>
              </a:ext>
            </a:extLst>
          </p:cNvPr>
          <p:cNvSpPr>
            <a:spLocks noGrp="1"/>
          </p:cNvSpPr>
          <p:nvPr>
            <p:ph type="sldNum" sz="quarter" idx="12"/>
          </p:nvPr>
        </p:nvSpPr>
        <p:spPr/>
        <p:txBody>
          <a:bodyPr/>
          <a:lstStyle/>
          <a:p>
            <a:fld id="{47C4BD23-150C-4A56-8E66-9482A3FB2E80}" type="slidenum">
              <a:rPr lang="zh-CN" altLang="en-US" smtClean="0"/>
              <a:pPr/>
              <a:t>75</a:t>
            </a:fld>
            <a:endParaRPr lang="zh-CN" altLang="en-US" dirty="0"/>
          </a:p>
        </p:txBody>
      </p:sp>
      <p:sp>
        <p:nvSpPr>
          <p:cNvPr id="6" name="文本框 5">
            <a:extLst>
              <a:ext uri="{FF2B5EF4-FFF2-40B4-BE49-F238E27FC236}">
                <a16:creationId xmlns:a16="http://schemas.microsoft.com/office/drawing/2014/main" id="{ADA5121A-2EA2-485A-A147-7602C134CF8C}"/>
              </a:ext>
            </a:extLst>
          </p:cNvPr>
          <p:cNvSpPr txBox="1"/>
          <p:nvPr/>
        </p:nvSpPr>
        <p:spPr>
          <a:xfrm>
            <a:off x="7475928" y="4748213"/>
            <a:ext cx="4349359" cy="923330"/>
          </a:xfrm>
          <a:prstGeom prst="rect">
            <a:avLst/>
          </a:prstGeom>
          <a:solidFill>
            <a:schemeClr val="accent4">
              <a:lumMod val="20000"/>
              <a:lumOff val="80000"/>
            </a:schemeClr>
          </a:solidFill>
        </p:spPr>
        <p:txBody>
          <a:bodyPr wrap="square" rtlCol="0">
            <a:spAutoFit/>
          </a:bodyPr>
          <a:lstStyle/>
          <a:p>
            <a:r>
              <a:rPr lang="en-US" altLang="zh-CN" dirty="0"/>
              <a:t> </a:t>
            </a:r>
            <a:r>
              <a:rPr lang="zh-CN" altLang="en-US" dirty="0">
                <a:ea typeface="微软雅黑 Light" panose="020B0502040204020203" pitchFamily="34" charset="-122"/>
              </a:rPr>
              <a:t>如果查询条件改为：</a:t>
            </a:r>
            <a:endParaRPr lang="en-US" altLang="zh-CN" dirty="0">
              <a:ea typeface="微软雅黑 Light" panose="020B0502040204020203" pitchFamily="34" charset="-122"/>
            </a:endParaRPr>
          </a:p>
          <a:p>
            <a:r>
              <a:rPr lang="en-US" altLang="zh-CN" dirty="0">
                <a:ea typeface="微软雅黑 Light" panose="020B0502040204020203" pitchFamily="34" charset="-122"/>
              </a:rPr>
              <a:t>where  </a:t>
            </a:r>
            <a:r>
              <a:rPr lang="en-US" altLang="zh-CN" dirty="0">
                <a:solidFill>
                  <a:srgbClr val="FF0000"/>
                </a:solidFill>
                <a:ea typeface="微软雅黑 Light" panose="020B0502040204020203" pitchFamily="34" charset="-122"/>
              </a:rPr>
              <a:t>model</a:t>
            </a:r>
            <a:r>
              <a:rPr lang="en-US" altLang="zh-CN" dirty="0">
                <a:ea typeface="微软雅黑 Light" panose="020B0502040204020203" pitchFamily="34" charset="-122"/>
              </a:rPr>
              <a:t>=‘Haier’ and price&gt;2000</a:t>
            </a:r>
          </a:p>
          <a:p>
            <a:r>
              <a:rPr lang="zh-CN" altLang="en-US" dirty="0">
                <a:ea typeface="微软雅黑 Light" panose="020B0502040204020203" pitchFamily="34" charset="-122"/>
              </a:rPr>
              <a:t>，索引不起作用</a:t>
            </a:r>
          </a:p>
        </p:txBody>
      </p:sp>
    </p:spTree>
    <p:extLst>
      <p:ext uri="{BB962C8B-B14F-4D97-AF65-F5344CB8AC3E}">
        <p14:creationId xmlns:p14="http://schemas.microsoft.com/office/powerpoint/2010/main" val="3783096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39C7E-2B5D-493B-BEE7-7AB1ED784BB8}"/>
              </a:ext>
            </a:extLst>
          </p:cNvPr>
          <p:cNvSpPr>
            <a:spLocks noGrp="1"/>
          </p:cNvSpPr>
          <p:nvPr>
            <p:ph type="title"/>
          </p:nvPr>
        </p:nvSpPr>
        <p:spPr/>
        <p:txBody>
          <a:bodyPr/>
          <a:lstStyle/>
          <a:p>
            <a:r>
              <a:rPr lang="zh-CN" altLang="en-US" dirty="0"/>
              <a:t>例题</a:t>
            </a:r>
          </a:p>
        </p:txBody>
      </p:sp>
      <p:sp>
        <p:nvSpPr>
          <p:cNvPr id="3" name="内容占位符 2">
            <a:extLst>
              <a:ext uri="{FF2B5EF4-FFF2-40B4-BE49-F238E27FC236}">
                <a16:creationId xmlns:a16="http://schemas.microsoft.com/office/drawing/2014/main" id="{91688EE0-664F-4C16-BDFB-FE2AAEFD58B3}"/>
              </a:ext>
            </a:extLst>
          </p:cNvPr>
          <p:cNvSpPr>
            <a:spLocks noGrp="1"/>
          </p:cNvSpPr>
          <p:nvPr>
            <p:ph idx="1"/>
          </p:nvPr>
        </p:nvSpPr>
        <p:spPr/>
        <p:txBody>
          <a:bodyPr>
            <a:normAutofit/>
          </a:bodyPr>
          <a:lstStyle/>
          <a:p>
            <a:pPr marL="0" indent="0">
              <a:buNone/>
            </a:pPr>
            <a:r>
              <a:rPr lang="en-US" altLang="zh-CN" dirty="0"/>
              <a:t>     (ii) select  </a:t>
            </a:r>
            <a:r>
              <a:rPr lang="en-US" altLang="zh-CN" i="1" dirty="0" err="1"/>
              <a:t>serialID</a:t>
            </a:r>
            <a:endParaRPr lang="en-US" altLang="zh-CN" i="1" dirty="0"/>
          </a:p>
          <a:p>
            <a:pPr marL="0" indent="0">
              <a:buNone/>
            </a:pPr>
            <a:r>
              <a:rPr lang="en-US" altLang="zh-CN" dirty="0"/>
              <a:t>          from    </a:t>
            </a:r>
            <a:r>
              <a:rPr lang="en-GB" altLang="zh-CN" i="1" kern="100" dirty="0" err="1">
                <a:ea typeface="宋体" panose="02010600030101010101" pitchFamily="2" charset="-122"/>
              </a:rPr>
              <a:t>airconditioner</a:t>
            </a:r>
            <a:endParaRPr lang="en-US" altLang="zh-CN" dirty="0"/>
          </a:p>
          <a:p>
            <a:pPr marL="0" indent="0">
              <a:buNone/>
            </a:pPr>
            <a:r>
              <a:rPr lang="en-US" altLang="zh-CN" dirty="0"/>
              <a:t>          where  </a:t>
            </a:r>
            <a:r>
              <a:rPr lang="en-US" altLang="zh-CN" dirty="0">
                <a:solidFill>
                  <a:srgbClr val="FF0000"/>
                </a:solidFill>
              </a:rPr>
              <a:t>date</a:t>
            </a:r>
            <a:r>
              <a:rPr lang="en-US" altLang="zh-CN" dirty="0"/>
              <a:t>=‘2021-11-30’ and </a:t>
            </a:r>
            <a:r>
              <a:rPr lang="en-US" altLang="zh-CN" dirty="0" err="1"/>
              <a:t>f</a:t>
            </a:r>
            <a:r>
              <a:rPr lang="en-US" altLang="zh-CN" dirty="0" err="1">
                <a:solidFill>
                  <a:srgbClr val="2D0EE4"/>
                </a:solidFill>
              </a:rPr>
              <a:t>actoryID</a:t>
            </a:r>
            <a:r>
              <a:rPr lang="en-US" altLang="zh-CN" dirty="0"/>
              <a:t>=1040</a:t>
            </a:r>
          </a:p>
          <a:p>
            <a:pPr marL="0" indent="0">
              <a:buNone/>
            </a:pPr>
            <a:r>
              <a:rPr lang="en-US" altLang="zh-CN" dirty="0"/>
              <a:t> where</a:t>
            </a:r>
            <a:r>
              <a:rPr lang="zh-CN" altLang="en-US" dirty="0"/>
              <a:t>条件使用了</a:t>
            </a:r>
            <a:r>
              <a:rPr lang="en-US" altLang="zh-CN" dirty="0" err="1"/>
              <a:t>DMFIndex</a:t>
            </a:r>
            <a:r>
              <a:rPr lang="zh-CN" altLang="en-US" dirty="0"/>
              <a:t>的两个属性</a:t>
            </a:r>
            <a:r>
              <a:rPr lang="en-US" altLang="zh-CN" dirty="0"/>
              <a:t>date</a:t>
            </a:r>
            <a:r>
              <a:rPr lang="zh-CN" altLang="en-US" dirty="0"/>
              <a:t>和</a:t>
            </a:r>
            <a:r>
              <a:rPr lang="en-US" altLang="zh-CN" dirty="0" err="1"/>
              <a:t>factoryID</a:t>
            </a:r>
            <a:r>
              <a:rPr lang="zh-CN" altLang="en-US" dirty="0"/>
              <a:t>，但不满足左前缀，索引不起作用，无法加速查询</a:t>
            </a:r>
            <a:endParaRPr lang="en-US" altLang="zh-CN" dirty="0"/>
          </a:p>
          <a:p>
            <a:pPr marL="0" indent="0">
              <a:buNone/>
            </a:pPr>
            <a:endParaRPr lang="en-US" altLang="zh-CN" dirty="0"/>
          </a:p>
          <a:p>
            <a:pPr marL="0" indent="0">
              <a:buNone/>
            </a:pPr>
            <a:r>
              <a:rPr lang="en-US" altLang="zh-CN" dirty="0"/>
              <a:t> (IV) select  </a:t>
            </a:r>
            <a:r>
              <a:rPr lang="en-US" altLang="zh-CN" i="1" dirty="0" err="1"/>
              <a:t>serialID</a:t>
            </a:r>
            <a:endParaRPr lang="en-US" altLang="zh-CN" i="1" dirty="0"/>
          </a:p>
          <a:p>
            <a:pPr marL="0" indent="0">
              <a:buNone/>
            </a:pPr>
            <a:r>
              <a:rPr lang="en-US" altLang="zh-CN" dirty="0"/>
              <a:t>          from    </a:t>
            </a:r>
            <a:r>
              <a:rPr lang="en-GB" altLang="zh-CN" i="1" kern="100" dirty="0" err="1">
                <a:ea typeface="宋体" panose="02010600030101010101" pitchFamily="2" charset="-122"/>
              </a:rPr>
              <a:t>airconditioner</a:t>
            </a:r>
            <a:endParaRPr lang="en-US" altLang="zh-CN" dirty="0"/>
          </a:p>
          <a:p>
            <a:pPr marL="0" indent="0">
              <a:buNone/>
            </a:pPr>
            <a:r>
              <a:rPr lang="en-US" altLang="zh-CN" dirty="0"/>
              <a:t>          where  </a:t>
            </a:r>
            <a:r>
              <a:rPr lang="en-US" altLang="zh-CN" dirty="0">
                <a:solidFill>
                  <a:srgbClr val="FF0000"/>
                </a:solidFill>
              </a:rPr>
              <a:t>model</a:t>
            </a:r>
            <a:r>
              <a:rPr lang="en-US" altLang="zh-CN" dirty="0"/>
              <a:t>=‘Haier’ and </a:t>
            </a:r>
            <a:r>
              <a:rPr lang="en-US" altLang="zh-CN" dirty="0" err="1"/>
              <a:t>f</a:t>
            </a:r>
            <a:r>
              <a:rPr lang="en-US" altLang="zh-CN" dirty="0" err="1">
                <a:solidFill>
                  <a:srgbClr val="2D0EE4"/>
                </a:solidFill>
              </a:rPr>
              <a:t>actoryID</a:t>
            </a:r>
            <a:r>
              <a:rPr lang="en-US" altLang="zh-CN" dirty="0"/>
              <a:t>=1040</a:t>
            </a:r>
          </a:p>
          <a:p>
            <a:pPr marL="0" indent="0">
              <a:buNone/>
            </a:pPr>
            <a:r>
              <a:rPr lang="en-US" altLang="zh-CN" dirty="0"/>
              <a:t> where</a:t>
            </a:r>
            <a:r>
              <a:rPr lang="zh-CN" altLang="en-US" dirty="0"/>
              <a:t>条件使用了</a:t>
            </a:r>
            <a:r>
              <a:rPr lang="en-US" altLang="zh-CN" dirty="0" err="1"/>
              <a:t>DMFIndex</a:t>
            </a:r>
            <a:r>
              <a:rPr lang="zh-CN" altLang="en-US" dirty="0"/>
              <a:t>的两个属性</a:t>
            </a:r>
            <a:r>
              <a:rPr lang="en-US" altLang="zh-CN" dirty="0"/>
              <a:t>model</a:t>
            </a:r>
            <a:r>
              <a:rPr lang="zh-CN" altLang="en-US" dirty="0"/>
              <a:t>和</a:t>
            </a:r>
            <a:r>
              <a:rPr lang="en-US" altLang="zh-CN" dirty="0" err="1"/>
              <a:t>factoryID</a:t>
            </a:r>
            <a:r>
              <a:rPr lang="zh-CN" altLang="en-US" dirty="0"/>
              <a:t>，但不满足左前缀，索引不起作用，无法加速查询</a:t>
            </a:r>
            <a:endParaRPr lang="en-US" altLang="zh-CN" dirty="0"/>
          </a:p>
          <a:p>
            <a:pPr marL="0" indent="0">
              <a:buNone/>
            </a:pPr>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4C311D8-593B-4AC1-A5DF-82578F2D5A0A}"/>
              </a:ext>
            </a:extLst>
          </p:cNvPr>
          <p:cNvSpPr>
            <a:spLocks noGrp="1"/>
          </p:cNvSpPr>
          <p:nvPr>
            <p:ph type="dt" sz="half" idx="10"/>
          </p:nvPr>
        </p:nvSpPr>
        <p:spPr/>
        <p:txBody>
          <a:bodyPr/>
          <a:lstStyle/>
          <a:p>
            <a:fld id="{8BF80138-7AAF-4B04-A927-72F182EF88ED}"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FE4DDCC0-F7FA-4560-BC6F-22DC2554E7DC}"/>
              </a:ext>
            </a:extLst>
          </p:cNvPr>
          <p:cNvSpPr>
            <a:spLocks noGrp="1"/>
          </p:cNvSpPr>
          <p:nvPr>
            <p:ph type="sldNum" sz="quarter" idx="12"/>
          </p:nvPr>
        </p:nvSpPr>
        <p:spPr/>
        <p:txBody>
          <a:bodyPr/>
          <a:lstStyle/>
          <a:p>
            <a:fld id="{47C4BD23-150C-4A56-8E66-9482A3FB2E80}" type="slidenum">
              <a:rPr lang="zh-CN" altLang="en-US" smtClean="0"/>
              <a:pPr/>
              <a:t>76</a:t>
            </a:fld>
            <a:endParaRPr lang="zh-CN" altLang="en-US" dirty="0"/>
          </a:p>
        </p:txBody>
      </p:sp>
    </p:spTree>
    <p:extLst>
      <p:ext uri="{BB962C8B-B14F-4D97-AF65-F5344CB8AC3E}">
        <p14:creationId xmlns:p14="http://schemas.microsoft.com/office/powerpoint/2010/main" val="42389272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C6D28-95CA-4617-B23D-C7CC19772EEE}"/>
              </a:ext>
            </a:extLst>
          </p:cNvPr>
          <p:cNvSpPr>
            <a:spLocks noGrp="1"/>
          </p:cNvSpPr>
          <p:nvPr>
            <p:ph type="title"/>
          </p:nvPr>
        </p:nvSpPr>
        <p:spPr/>
        <p:txBody>
          <a:bodyPr>
            <a:normAutofit/>
          </a:bodyPr>
          <a:lstStyle/>
          <a:p>
            <a:r>
              <a:rPr lang="zh-CN" altLang="en-US" sz="2800" dirty="0"/>
              <a:t>实验</a:t>
            </a:r>
            <a:r>
              <a:rPr lang="en-US" altLang="zh-CN" sz="2800" dirty="0"/>
              <a:t>7. </a:t>
            </a:r>
            <a:r>
              <a:rPr lang="zh-CN" altLang="en-US" sz="2800" dirty="0"/>
              <a:t>数据库物理设计</a:t>
            </a:r>
            <a:endParaRPr lang="zh-CN" altLang="en-US" dirty="0"/>
          </a:p>
        </p:txBody>
      </p:sp>
      <p:sp>
        <p:nvSpPr>
          <p:cNvPr id="3" name="内容占位符 2">
            <a:extLst>
              <a:ext uri="{FF2B5EF4-FFF2-40B4-BE49-F238E27FC236}">
                <a16:creationId xmlns:a16="http://schemas.microsoft.com/office/drawing/2014/main" id="{E47A89BA-CAA8-4E74-A0CE-C18D325F875F}"/>
              </a:ext>
            </a:extLst>
          </p:cNvPr>
          <p:cNvSpPr>
            <a:spLocks noGrp="1"/>
          </p:cNvSpPr>
          <p:nvPr>
            <p:ph idx="1"/>
          </p:nvPr>
        </p:nvSpPr>
        <p:spPr/>
        <p:txBody>
          <a:bodyPr>
            <a:normAutofit/>
          </a:bodyPr>
          <a:lstStyle/>
          <a:p>
            <a:pPr marL="0" indent="0" eaLnBrk="1" hangingPunct="1">
              <a:buNone/>
              <a:defRPr/>
            </a:pPr>
            <a:endParaRPr lang="en-US" altLang="zh-CN" sz="2400" dirty="0"/>
          </a:p>
          <a:p>
            <a:pPr marL="0" indent="0" eaLnBrk="1" hangingPunct="1">
              <a:buNone/>
              <a:defRPr/>
            </a:pPr>
            <a:r>
              <a:rPr lang="en-US" altLang="zh-CN" dirty="0"/>
              <a:t>             on </a:t>
            </a:r>
            <a:r>
              <a:rPr lang="en-US" altLang="zh-CN" sz="2400" dirty="0" err="1"/>
              <a:t>openGauss</a:t>
            </a:r>
            <a:r>
              <a:rPr lang="en-US" altLang="zh-CN" dirty="0"/>
              <a:t>,</a:t>
            </a:r>
            <a:r>
              <a:rPr lang="zh-CN" altLang="en-US" dirty="0"/>
              <a:t> </a:t>
            </a:r>
            <a:r>
              <a:rPr lang="en-US" altLang="zh-CN" sz="2400" dirty="0"/>
              <a:t>SQL Server?</a:t>
            </a:r>
          </a:p>
          <a:p>
            <a:pPr eaLnBrk="1" hangingPunct="1">
              <a:defRPr/>
            </a:pPr>
            <a:endParaRPr lang="en-US" altLang="zh-CN" sz="2400" dirty="0"/>
          </a:p>
          <a:p>
            <a:pPr eaLnBrk="1" hangingPunct="1">
              <a:defRPr/>
            </a:pPr>
            <a:r>
              <a:rPr lang="en-US" altLang="zh-CN" sz="2400" dirty="0"/>
              <a:t>1. </a:t>
            </a:r>
            <a:r>
              <a:rPr lang="zh-CN" altLang="en-US" sz="2400" dirty="0"/>
              <a:t>了</a:t>
            </a:r>
            <a:r>
              <a:rPr lang="zh-CN" altLang="zh-CN" sz="2400" dirty="0"/>
              <a:t>解</a:t>
            </a:r>
            <a:r>
              <a:rPr lang="en-US" altLang="zh-CN" sz="2400" dirty="0"/>
              <a:t>SQL SERVER</a:t>
            </a:r>
            <a:r>
              <a:rPr lang="zh-CN" altLang="zh-CN" sz="2400" dirty="0"/>
              <a:t>数据库的物理设计主要</a:t>
            </a:r>
            <a:r>
              <a:rPr lang="zh-CN" altLang="en-US" sz="2400" dirty="0"/>
              <a:t>内容</a:t>
            </a:r>
            <a:r>
              <a:rPr lang="zh-CN" altLang="zh-CN" sz="2400" dirty="0"/>
              <a:t>。</a:t>
            </a:r>
            <a:endParaRPr lang="en-US" altLang="zh-CN" sz="2400" dirty="0"/>
          </a:p>
          <a:p>
            <a:pPr>
              <a:defRPr/>
            </a:pPr>
            <a:r>
              <a:rPr lang="en-US" altLang="zh-CN" sz="2400" dirty="0"/>
              <a:t>2. </a:t>
            </a:r>
            <a:r>
              <a:rPr lang="zh-CN" altLang="zh-CN" sz="2400" dirty="0"/>
              <a:t>掌握</a:t>
            </a:r>
            <a:r>
              <a:rPr lang="en-US" altLang="zh-CN" sz="2400" dirty="0"/>
              <a:t>SQL SERVER</a:t>
            </a:r>
            <a:r>
              <a:rPr lang="zh-CN" altLang="zh-CN" sz="2400" dirty="0"/>
              <a:t>数据库的文件（包括主文件、辅助文件和日志文件）和文件组（主文件组、其他文件组）的设计。</a:t>
            </a:r>
            <a:endParaRPr lang="en-US" altLang="zh-CN" sz="2400" dirty="0"/>
          </a:p>
          <a:p>
            <a:pPr>
              <a:defRPr/>
            </a:pPr>
            <a:r>
              <a:rPr lang="en-US" altLang="zh-CN" sz="2400" dirty="0"/>
              <a:t>3. </a:t>
            </a:r>
            <a:r>
              <a:rPr lang="zh-CN" altLang="zh-CN" sz="2400" dirty="0"/>
              <a:t>掌握</a:t>
            </a:r>
            <a:r>
              <a:rPr lang="en-US" altLang="zh-CN" sz="2400" dirty="0"/>
              <a:t>SQL SERVER</a:t>
            </a:r>
            <a:r>
              <a:rPr lang="zh-CN" altLang="zh-CN" sz="2400" dirty="0"/>
              <a:t>数据库索引的设计，包括聚集索引、非聚集索引和复合索引等，分析索引对</a:t>
            </a:r>
            <a:r>
              <a:rPr lang="en-US" altLang="zh-CN" sz="2400" dirty="0"/>
              <a:t>select/update/insert/delete</a:t>
            </a:r>
            <a:r>
              <a:rPr lang="zh-CN" altLang="zh-CN" sz="2400" dirty="0"/>
              <a:t>的影响。</a:t>
            </a:r>
            <a:endParaRPr lang="en-US" altLang="zh-CN" sz="2400" dirty="0"/>
          </a:p>
          <a:p>
            <a:pPr>
              <a:defRPr/>
            </a:pPr>
            <a:r>
              <a:rPr lang="en-US" altLang="zh-CN" sz="2400" dirty="0"/>
              <a:t>4.</a:t>
            </a:r>
            <a:r>
              <a:rPr lang="zh-CN" altLang="zh-CN" sz="2400" dirty="0"/>
              <a:t>掌握利用</a:t>
            </a:r>
            <a:r>
              <a:rPr lang="en-US" altLang="zh-CN" sz="2400" dirty="0"/>
              <a:t>SQL Server Management Studio</a:t>
            </a:r>
            <a:r>
              <a:rPr lang="zh-CN" altLang="zh-CN" sz="2400" dirty="0"/>
              <a:t>分析观察</a:t>
            </a:r>
            <a:r>
              <a:rPr lang="en-US" altLang="zh-CN" sz="2400" dirty="0"/>
              <a:t>SQL</a:t>
            </a:r>
            <a:r>
              <a:rPr lang="zh-CN" altLang="zh-CN" sz="2400" dirty="0"/>
              <a:t>语句的查询执行计划，对比查询需求相同、实现方式不一样的不同</a:t>
            </a:r>
            <a:r>
              <a:rPr lang="en-US" altLang="zh-CN" sz="2400" dirty="0"/>
              <a:t>SQL</a:t>
            </a:r>
            <a:r>
              <a:rPr lang="zh-CN" altLang="zh-CN" sz="2400" dirty="0"/>
              <a:t>语句在查询结果、查询执行计划、执行时间上的区别。</a:t>
            </a:r>
            <a:endParaRPr lang="en-US" altLang="zh-CN" sz="2400" dirty="0"/>
          </a:p>
          <a:p>
            <a:pPr>
              <a:defRPr/>
            </a:pPr>
            <a:r>
              <a:rPr lang="en-US" altLang="zh-CN" sz="2400" dirty="0"/>
              <a:t>5.</a:t>
            </a:r>
            <a:r>
              <a:rPr lang="zh-CN" altLang="zh-CN" sz="2400" dirty="0"/>
              <a:t>了解掌握定长、变长属性对关系表存储空间和访问速度的影响。</a:t>
            </a:r>
          </a:p>
          <a:p>
            <a:endParaRPr lang="zh-CN" altLang="en-US" dirty="0"/>
          </a:p>
        </p:txBody>
      </p:sp>
      <p:sp>
        <p:nvSpPr>
          <p:cNvPr id="4" name="日期占位符 3">
            <a:extLst>
              <a:ext uri="{FF2B5EF4-FFF2-40B4-BE49-F238E27FC236}">
                <a16:creationId xmlns:a16="http://schemas.microsoft.com/office/drawing/2014/main" id="{934FF76C-3F83-404E-81C4-B4F8BF628C9D}"/>
              </a:ext>
            </a:extLst>
          </p:cNvPr>
          <p:cNvSpPr>
            <a:spLocks noGrp="1"/>
          </p:cNvSpPr>
          <p:nvPr>
            <p:ph type="dt" sz="half" idx="10"/>
          </p:nvPr>
        </p:nvSpPr>
        <p:spPr/>
        <p:txBody>
          <a:bodyPr/>
          <a:lstStyle/>
          <a:p>
            <a:fld id="{1D86F609-D905-4EBC-AD6A-830E650B2513}"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550C938-4423-4927-9418-B38E71737944}"/>
              </a:ext>
            </a:extLst>
          </p:cNvPr>
          <p:cNvSpPr>
            <a:spLocks noGrp="1"/>
          </p:cNvSpPr>
          <p:nvPr>
            <p:ph type="sldNum" sz="quarter" idx="12"/>
          </p:nvPr>
        </p:nvSpPr>
        <p:spPr/>
        <p:txBody>
          <a:bodyPr/>
          <a:lstStyle/>
          <a:p>
            <a:fld id="{47C4BD23-150C-4A56-8E66-9482A3FB2E80}" type="slidenum">
              <a:rPr lang="zh-CN" altLang="en-US" smtClean="0"/>
              <a:pPr/>
              <a:t>77</a:t>
            </a:fld>
            <a:endParaRPr lang="zh-CN" altLang="en-US" dirty="0"/>
          </a:p>
        </p:txBody>
      </p:sp>
    </p:spTree>
    <p:extLst>
      <p:ext uri="{BB962C8B-B14F-4D97-AF65-F5344CB8AC3E}">
        <p14:creationId xmlns:p14="http://schemas.microsoft.com/office/powerpoint/2010/main" val="31125821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2794A-536A-4F16-86BD-0455E2CB8501}"/>
              </a:ext>
            </a:extLst>
          </p:cNvPr>
          <p:cNvSpPr>
            <a:spLocks noGrp="1"/>
          </p:cNvSpPr>
          <p:nvPr>
            <p:ph type="title"/>
          </p:nvPr>
        </p:nvSpPr>
        <p:spPr/>
        <p:txBody>
          <a:bodyPr>
            <a:normAutofit/>
          </a:bodyPr>
          <a:lstStyle/>
          <a:p>
            <a:r>
              <a:rPr lang="en-US" altLang="zh-CN" dirty="0"/>
              <a:t>Create index in SQL Server</a:t>
            </a:r>
            <a:endParaRPr lang="zh-CN" altLang="en-US" dirty="0"/>
          </a:p>
        </p:txBody>
      </p:sp>
      <p:sp>
        <p:nvSpPr>
          <p:cNvPr id="3" name="内容占位符 2">
            <a:extLst>
              <a:ext uri="{FF2B5EF4-FFF2-40B4-BE49-F238E27FC236}">
                <a16:creationId xmlns:a16="http://schemas.microsoft.com/office/drawing/2014/main" id="{61EA5017-45D7-439E-AB98-AD2623444F8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8F5DE89-29C2-40C6-AC10-35CD02407811}"/>
              </a:ext>
            </a:extLst>
          </p:cNvPr>
          <p:cNvSpPr>
            <a:spLocks noGrp="1"/>
          </p:cNvSpPr>
          <p:nvPr>
            <p:ph type="dt" sz="half" idx="10"/>
          </p:nvPr>
        </p:nvSpPr>
        <p:spPr/>
        <p:txBody>
          <a:bodyPr/>
          <a:lstStyle/>
          <a:p>
            <a:fld id="{C6C261C6-42BF-4236-9A8A-D34E00E516A7}"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D43955E8-91F2-4686-A57E-D23837869CDC}"/>
              </a:ext>
            </a:extLst>
          </p:cNvPr>
          <p:cNvSpPr>
            <a:spLocks noGrp="1"/>
          </p:cNvSpPr>
          <p:nvPr>
            <p:ph type="sldNum" sz="quarter" idx="12"/>
          </p:nvPr>
        </p:nvSpPr>
        <p:spPr/>
        <p:txBody>
          <a:bodyPr/>
          <a:lstStyle/>
          <a:p>
            <a:fld id="{47C4BD23-150C-4A56-8E66-9482A3FB2E80}" type="slidenum">
              <a:rPr lang="zh-CN" altLang="en-US" smtClean="0"/>
              <a:pPr/>
              <a:t>78</a:t>
            </a:fld>
            <a:endParaRPr lang="zh-CN" altLang="en-US" dirty="0"/>
          </a:p>
        </p:txBody>
      </p:sp>
      <p:pic>
        <p:nvPicPr>
          <p:cNvPr id="6" name="Picture 6">
            <a:extLst>
              <a:ext uri="{FF2B5EF4-FFF2-40B4-BE49-F238E27FC236}">
                <a16:creationId xmlns:a16="http://schemas.microsoft.com/office/drawing/2014/main" id="{B3F7BC0E-0118-46D0-8E85-78127319D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924" y="3595868"/>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a:extLst>
              <a:ext uri="{FF2B5EF4-FFF2-40B4-BE49-F238E27FC236}">
                <a16:creationId xmlns:a16="http://schemas.microsoft.com/office/drawing/2014/main" id="{4A094C77-C079-417C-B547-227B30560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30" y="1290818"/>
            <a:ext cx="11771780" cy="479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11">
            <a:extLst>
              <a:ext uri="{FF2B5EF4-FFF2-40B4-BE49-F238E27FC236}">
                <a16:creationId xmlns:a16="http://schemas.microsoft.com/office/drawing/2014/main" id="{0B2E7683-6970-41B7-B3E2-3336555683AC}"/>
              </a:ext>
            </a:extLst>
          </p:cNvPr>
          <p:cNvSpPr>
            <a:spLocks/>
          </p:cNvSpPr>
          <p:nvPr/>
        </p:nvSpPr>
        <p:spPr bwMode="auto">
          <a:xfrm>
            <a:off x="310800" y="1274715"/>
            <a:ext cx="3265777" cy="434975"/>
          </a:xfrm>
          <a:custGeom>
            <a:avLst/>
            <a:gdLst>
              <a:gd name="T0" fmla="*/ 0 w 1690"/>
              <a:gd name="T1" fmla="*/ 2147483647 h 274"/>
              <a:gd name="T2" fmla="*/ 2147483647 w 1690"/>
              <a:gd name="T3" fmla="*/ 2147483647 h 274"/>
              <a:gd name="T4" fmla="*/ 2147483647 w 1690"/>
              <a:gd name="T5" fmla="*/ 2147483647 h 274"/>
              <a:gd name="T6" fmla="*/ 2147483647 w 1690"/>
              <a:gd name="T7" fmla="*/ 2147483647 h 274"/>
              <a:gd name="T8" fmla="*/ 2147483647 w 1690"/>
              <a:gd name="T9" fmla="*/ 2147483647 h 274"/>
              <a:gd name="T10" fmla="*/ 2147483647 w 1690"/>
              <a:gd name="T11" fmla="*/ 2147483647 h 274"/>
              <a:gd name="T12" fmla="*/ 2147483647 w 1690"/>
              <a:gd name="T13" fmla="*/ 2147483647 h 274"/>
              <a:gd name="T14" fmla="*/ 2147483647 w 1690"/>
              <a:gd name="T15" fmla="*/ 2147483647 h 274"/>
              <a:gd name="T16" fmla="*/ 2147483647 w 1690"/>
              <a:gd name="T17" fmla="*/ 2147483647 h 274"/>
              <a:gd name="T18" fmla="*/ 2147483647 w 1690"/>
              <a:gd name="T19" fmla="*/ 2147483647 h 274"/>
              <a:gd name="T20" fmla="*/ 2147483647 w 1690"/>
              <a:gd name="T21" fmla="*/ 2147483647 h 274"/>
              <a:gd name="T22" fmla="*/ 2147483647 w 1690"/>
              <a:gd name="T23" fmla="*/ 2147483647 h 274"/>
              <a:gd name="T24" fmla="*/ 2147483647 w 1690"/>
              <a:gd name="T25" fmla="*/ 2147483647 h 274"/>
              <a:gd name="T26" fmla="*/ 2147483647 w 1690"/>
              <a:gd name="T27" fmla="*/ 2147483647 h 274"/>
              <a:gd name="T28" fmla="*/ 2147483647 w 1690"/>
              <a:gd name="T29" fmla="*/ 2147483647 h 274"/>
              <a:gd name="T30" fmla="*/ 2147483647 w 1690"/>
              <a:gd name="T31" fmla="*/ 2147483647 h 274"/>
              <a:gd name="T32" fmla="*/ 2147483647 w 1690"/>
              <a:gd name="T33" fmla="*/ 2147483647 h 274"/>
              <a:gd name="T34" fmla="*/ 2147483647 w 1690"/>
              <a:gd name="T35" fmla="*/ 2147483647 h 274"/>
              <a:gd name="T36" fmla="*/ 2147483647 w 1690"/>
              <a:gd name="T37" fmla="*/ 2147483647 h 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90" h="274">
                <a:moveTo>
                  <a:pt x="0" y="41"/>
                </a:moveTo>
                <a:cubicBezTo>
                  <a:pt x="84" y="0"/>
                  <a:pt x="73" y="20"/>
                  <a:pt x="192" y="22"/>
                </a:cubicBezTo>
                <a:cubicBezTo>
                  <a:pt x="499" y="28"/>
                  <a:pt x="807" y="28"/>
                  <a:pt x="1114" y="31"/>
                </a:cubicBezTo>
                <a:cubicBezTo>
                  <a:pt x="1295" y="52"/>
                  <a:pt x="1382" y="63"/>
                  <a:pt x="1594" y="70"/>
                </a:cubicBezTo>
                <a:cubicBezTo>
                  <a:pt x="1610" y="73"/>
                  <a:pt x="1628" y="71"/>
                  <a:pt x="1642" y="79"/>
                </a:cubicBezTo>
                <a:cubicBezTo>
                  <a:pt x="1662" y="90"/>
                  <a:pt x="1678" y="147"/>
                  <a:pt x="1690" y="166"/>
                </a:cubicBezTo>
                <a:cubicBezTo>
                  <a:pt x="1684" y="182"/>
                  <a:pt x="1681" y="200"/>
                  <a:pt x="1671" y="214"/>
                </a:cubicBezTo>
                <a:cubicBezTo>
                  <a:pt x="1654" y="237"/>
                  <a:pt x="1609" y="243"/>
                  <a:pt x="1584" y="252"/>
                </a:cubicBezTo>
                <a:cubicBezTo>
                  <a:pt x="1354" y="246"/>
                  <a:pt x="1123" y="241"/>
                  <a:pt x="893" y="233"/>
                </a:cubicBezTo>
                <a:cubicBezTo>
                  <a:pt x="835" y="231"/>
                  <a:pt x="777" y="230"/>
                  <a:pt x="720" y="223"/>
                </a:cubicBezTo>
                <a:cubicBezTo>
                  <a:pt x="714" y="222"/>
                  <a:pt x="651" y="200"/>
                  <a:pt x="634" y="194"/>
                </a:cubicBezTo>
                <a:cubicBezTo>
                  <a:pt x="624" y="191"/>
                  <a:pt x="605" y="185"/>
                  <a:pt x="605" y="185"/>
                </a:cubicBezTo>
                <a:cubicBezTo>
                  <a:pt x="557" y="191"/>
                  <a:pt x="507" y="188"/>
                  <a:pt x="461" y="204"/>
                </a:cubicBezTo>
                <a:cubicBezTo>
                  <a:pt x="411" y="221"/>
                  <a:pt x="360" y="234"/>
                  <a:pt x="308" y="242"/>
                </a:cubicBezTo>
                <a:cubicBezTo>
                  <a:pt x="216" y="274"/>
                  <a:pt x="270" y="266"/>
                  <a:pt x="144" y="242"/>
                </a:cubicBezTo>
                <a:cubicBezTo>
                  <a:pt x="108" y="217"/>
                  <a:pt x="81" y="190"/>
                  <a:pt x="39" y="175"/>
                </a:cubicBezTo>
                <a:cubicBezTo>
                  <a:pt x="9" y="129"/>
                  <a:pt x="16" y="157"/>
                  <a:pt x="39" y="89"/>
                </a:cubicBezTo>
                <a:cubicBezTo>
                  <a:pt x="42" y="79"/>
                  <a:pt x="43" y="69"/>
                  <a:pt x="48" y="60"/>
                </a:cubicBezTo>
                <a:cubicBezTo>
                  <a:pt x="53" y="52"/>
                  <a:pt x="68" y="41"/>
                  <a:pt x="68" y="41"/>
                </a:cubicBezTo>
              </a:path>
            </a:pathLst>
          </a:custGeom>
          <a:noFill/>
          <a:ln w="9525" cap="flat" cmpd="sng">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12">
            <a:extLst>
              <a:ext uri="{FF2B5EF4-FFF2-40B4-BE49-F238E27FC236}">
                <a16:creationId xmlns:a16="http://schemas.microsoft.com/office/drawing/2014/main" id="{2AEC44DC-0792-4631-8188-C77CF33F1EE1}"/>
              </a:ext>
            </a:extLst>
          </p:cNvPr>
          <p:cNvSpPr>
            <a:spLocks noChangeShapeType="1"/>
          </p:cNvSpPr>
          <p:nvPr/>
        </p:nvSpPr>
        <p:spPr bwMode="auto">
          <a:xfrm>
            <a:off x="4441624" y="1655943"/>
            <a:ext cx="3743325" cy="0"/>
          </a:xfrm>
          <a:prstGeom prst="line">
            <a:avLst/>
          </a:prstGeom>
          <a:noFill/>
          <a:ln w="9525">
            <a:solidFill>
              <a:schemeClr val="hlink"/>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847983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7E795-61A6-46CD-8A3F-8BF44C2A1D43}"/>
              </a:ext>
            </a:extLst>
          </p:cNvPr>
          <p:cNvSpPr>
            <a:spLocks noGrp="1"/>
          </p:cNvSpPr>
          <p:nvPr>
            <p:ph type="title"/>
          </p:nvPr>
        </p:nvSpPr>
        <p:spPr/>
        <p:txBody>
          <a:bodyPr>
            <a:normAutofit/>
          </a:bodyPr>
          <a:lstStyle/>
          <a:p>
            <a:r>
              <a:rPr lang="zh-CN" altLang="en-US" b="1" dirty="0"/>
              <a:t>唯一索引 </a:t>
            </a:r>
            <a:r>
              <a:rPr lang="en-US" altLang="zh-CN" b="1" dirty="0"/>
              <a:t>in SQL Server</a:t>
            </a:r>
            <a:endParaRPr lang="zh-CN" altLang="en-US" dirty="0"/>
          </a:p>
        </p:txBody>
      </p:sp>
      <p:sp>
        <p:nvSpPr>
          <p:cNvPr id="3" name="内容占位符 2">
            <a:extLst>
              <a:ext uri="{FF2B5EF4-FFF2-40B4-BE49-F238E27FC236}">
                <a16:creationId xmlns:a16="http://schemas.microsoft.com/office/drawing/2014/main" id="{B5926FC8-0504-4DF2-9DF9-192EAC3AC7F5}"/>
              </a:ext>
            </a:extLst>
          </p:cNvPr>
          <p:cNvSpPr>
            <a:spLocks noGrp="1"/>
          </p:cNvSpPr>
          <p:nvPr>
            <p:ph idx="1"/>
          </p:nvPr>
        </p:nvSpPr>
        <p:spPr/>
        <p:txBody>
          <a:bodyPr/>
          <a:lstStyle/>
          <a:p>
            <a:pPr>
              <a:lnSpc>
                <a:spcPct val="120000"/>
              </a:lnSpc>
            </a:pPr>
            <a:r>
              <a:rPr lang="zh-CN" altLang="en-US" dirty="0"/>
              <a:t>如果存在唯一索引，数据库引擎 会在每次插入操作添加数据时检查重复值。可生成重复键值的插入操作将被回滚，同时数据库引擎 显示错误消息。即使插入操作更改多行但只导致出现一个重复值时，也是如此。</a:t>
            </a:r>
          </a:p>
          <a:p>
            <a:pPr>
              <a:lnSpc>
                <a:spcPct val="120000"/>
              </a:lnSpc>
            </a:pPr>
            <a:r>
              <a:rPr lang="zh-CN" altLang="en-US" dirty="0"/>
              <a:t>如果在存在唯一索引并且 </a:t>
            </a:r>
            <a:r>
              <a:rPr lang="en-US" altLang="zh-CN" dirty="0"/>
              <a:t>IGNORE_DUP_KEY </a:t>
            </a:r>
            <a:r>
              <a:rPr lang="zh-CN" altLang="en-US" dirty="0"/>
              <a:t>子句设置为 </a:t>
            </a:r>
            <a:r>
              <a:rPr lang="en-US" altLang="zh-CN" dirty="0"/>
              <a:t>ON </a:t>
            </a:r>
            <a:r>
              <a:rPr lang="zh-CN" altLang="en-US" dirty="0"/>
              <a:t>的情况下输入数据，则只有违反 </a:t>
            </a:r>
            <a:r>
              <a:rPr lang="en-US" altLang="zh-CN" dirty="0"/>
              <a:t>UNIQUE </a:t>
            </a:r>
            <a:r>
              <a:rPr lang="zh-CN" altLang="en-US" dirty="0"/>
              <a:t>索引的行才会失败。有关唯一索引的详细信息，请参阅创建唯一索引</a:t>
            </a:r>
          </a:p>
        </p:txBody>
      </p:sp>
      <p:sp>
        <p:nvSpPr>
          <p:cNvPr id="4" name="日期占位符 3">
            <a:extLst>
              <a:ext uri="{FF2B5EF4-FFF2-40B4-BE49-F238E27FC236}">
                <a16:creationId xmlns:a16="http://schemas.microsoft.com/office/drawing/2014/main" id="{CD43B58E-E986-4D68-B1C0-B1B919EDFCFA}"/>
              </a:ext>
            </a:extLst>
          </p:cNvPr>
          <p:cNvSpPr>
            <a:spLocks noGrp="1"/>
          </p:cNvSpPr>
          <p:nvPr>
            <p:ph type="dt" sz="half" idx="10"/>
          </p:nvPr>
        </p:nvSpPr>
        <p:spPr/>
        <p:txBody>
          <a:bodyPr/>
          <a:lstStyle/>
          <a:p>
            <a:fld id="{6214D46E-5674-4F59-87F9-091D0E95423D}"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B2DE4753-0272-4728-8093-58DBFCF83072}"/>
              </a:ext>
            </a:extLst>
          </p:cNvPr>
          <p:cNvSpPr>
            <a:spLocks noGrp="1"/>
          </p:cNvSpPr>
          <p:nvPr>
            <p:ph type="sldNum" sz="quarter" idx="12"/>
          </p:nvPr>
        </p:nvSpPr>
        <p:spPr/>
        <p:txBody>
          <a:bodyPr/>
          <a:lstStyle/>
          <a:p>
            <a:fld id="{47C4BD23-150C-4A56-8E66-9482A3FB2E80}" type="slidenum">
              <a:rPr lang="zh-CN" altLang="en-US" smtClean="0"/>
              <a:pPr/>
              <a:t>79</a:t>
            </a:fld>
            <a:endParaRPr lang="zh-CN" altLang="en-US" dirty="0"/>
          </a:p>
        </p:txBody>
      </p:sp>
    </p:spTree>
    <p:extLst>
      <p:ext uri="{BB962C8B-B14F-4D97-AF65-F5344CB8AC3E}">
        <p14:creationId xmlns:p14="http://schemas.microsoft.com/office/powerpoint/2010/main" val="359255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5F857-1044-4E0F-AEB3-66279938D0F6}"/>
              </a:ext>
            </a:extLst>
          </p:cNvPr>
          <p:cNvSpPr>
            <a:spLocks noGrp="1"/>
          </p:cNvSpPr>
          <p:nvPr>
            <p:ph type="title"/>
          </p:nvPr>
        </p:nvSpPr>
        <p:spPr/>
        <p:txBody>
          <a:bodyPr/>
          <a:lstStyle/>
          <a:p>
            <a:r>
              <a:rPr lang="en-US" altLang="zh-CN" dirty="0"/>
              <a:t>Basic Concepts (cont.)</a:t>
            </a:r>
            <a:endParaRPr lang="zh-CN" altLang="en-US" dirty="0"/>
          </a:p>
        </p:txBody>
      </p:sp>
      <p:sp>
        <p:nvSpPr>
          <p:cNvPr id="3" name="内容占位符 2">
            <a:extLst>
              <a:ext uri="{FF2B5EF4-FFF2-40B4-BE49-F238E27FC236}">
                <a16:creationId xmlns:a16="http://schemas.microsoft.com/office/drawing/2014/main" id="{40F2F364-F01F-499B-9C38-18EECADC97A4}"/>
              </a:ext>
            </a:extLst>
          </p:cNvPr>
          <p:cNvSpPr>
            <a:spLocks noGrp="1"/>
          </p:cNvSpPr>
          <p:nvPr>
            <p:ph idx="1"/>
          </p:nvPr>
        </p:nvSpPr>
        <p:spPr>
          <a:xfrm>
            <a:off x="198362" y="772634"/>
            <a:ext cx="11834414" cy="6170606"/>
          </a:xfrm>
        </p:spPr>
        <p:txBody>
          <a:bodyPr>
            <a:normAutofit/>
          </a:bodyPr>
          <a:lstStyle/>
          <a:p>
            <a:pPr marL="288925" indent="-288925" eaLnBrk="1" hangingPunct="1">
              <a:defRPr/>
            </a:pPr>
            <a:r>
              <a:rPr lang="en-US" altLang="zh-CN" dirty="0"/>
              <a:t>Two basic kinds of indices:</a:t>
            </a:r>
          </a:p>
          <a:p>
            <a:pPr marL="663575" lvl="1" indent="-184150" eaLnBrk="1" hangingPunct="1">
              <a:defRPr/>
            </a:pPr>
            <a:r>
              <a:rPr lang="en-US" altLang="zh-CN" b="1" dirty="0"/>
              <a:t>ordered indices:  </a:t>
            </a:r>
            <a:r>
              <a:rPr lang="en-US" altLang="zh-CN" dirty="0"/>
              <a:t>the index file is used to store the </a:t>
            </a:r>
            <a:r>
              <a:rPr lang="en-US" altLang="zh-CN" i="1" dirty="0">
                <a:solidFill>
                  <a:srgbClr val="FF0000"/>
                </a:solidFill>
              </a:rPr>
              <a:t>index entries</a:t>
            </a:r>
            <a:r>
              <a:rPr lang="en-US" altLang="zh-CN" dirty="0">
                <a:solidFill>
                  <a:srgbClr val="FF0000"/>
                </a:solidFill>
              </a:rPr>
              <a:t> </a:t>
            </a:r>
            <a:r>
              <a:rPr lang="en-US" altLang="zh-CN" dirty="0"/>
              <a:t>in which </a:t>
            </a:r>
            <a:r>
              <a:rPr lang="en-US" altLang="zh-CN" i="1" dirty="0">
                <a:solidFill>
                  <a:srgbClr val="FF0000"/>
                </a:solidFill>
              </a:rPr>
              <a:t>the search key</a:t>
            </a:r>
            <a:r>
              <a:rPr lang="en-US" altLang="zh-CN" dirty="0">
                <a:solidFill>
                  <a:srgbClr val="FF0000"/>
                </a:solidFill>
              </a:rPr>
              <a:t> </a:t>
            </a:r>
            <a:r>
              <a:rPr lang="en-US" altLang="zh-CN" dirty="0"/>
              <a:t>of the records and the </a:t>
            </a:r>
            <a:r>
              <a:rPr lang="en-US" altLang="zh-CN" i="1" dirty="0">
                <a:solidFill>
                  <a:srgbClr val="FF0000"/>
                </a:solidFill>
              </a:rPr>
              <a:t>address</a:t>
            </a:r>
            <a:r>
              <a:rPr lang="en-US" altLang="zh-CN" i="1" dirty="0">
                <a:solidFill>
                  <a:schemeClr val="hlink"/>
                </a:solidFill>
              </a:rPr>
              <a:t> </a:t>
            </a:r>
            <a:r>
              <a:rPr lang="en-US" altLang="zh-CN" dirty="0"/>
              <a:t>of  the records are stored in sorted order</a:t>
            </a:r>
          </a:p>
          <a:p>
            <a:pPr marL="663575" lvl="1" indent="-184150" eaLnBrk="1" hangingPunct="1">
              <a:defRPr/>
            </a:pPr>
            <a:endParaRPr lang="en-US" altLang="zh-CN" b="1" dirty="0"/>
          </a:p>
          <a:p>
            <a:pPr marL="663575" lvl="1" indent="-184150" eaLnBrk="1" hangingPunct="1">
              <a:defRPr/>
            </a:pPr>
            <a:r>
              <a:rPr lang="en-US" altLang="zh-CN" b="1" dirty="0"/>
              <a:t>hash indices:</a:t>
            </a:r>
            <a:r>
              <a:rPr lang="en-US" altLang="zh-CN" dirty="0"/>
              <a:t>  the  “</a:t>
            </a:r>
            <a:r>
              <a:rPr lang="en-US" altLang="zh-CN" i="1" dirty="0"/>
              <a:t>hash function</a:t>
            </a:r>
            <a:r>
              <a:rPr lang="en-US" altLang="zh-CN" dirty="0"/>
              <a:t>” is used to map the </a:t>
            </a:r>
            <a:r>
              <a:rPr lang="en-US" altLang="zh-CN" i="1" dirty="0" err="1">
                <a:solidFill>
                  <a:srgbClr val="FF0000"/>
                </a:solidFill>
              </a:rPr>
              <a:t>the</a:t>
            </a:r>
            <a:r>
              <a:rPr lang="en-US" altLang="zh-CN" i="1" dirty="0">
                <a:solidFill>
                  <a:srgbClr val="FF0000"/>
                </a:solidFill>
              </a:rPr>
              <a:t> search key</a:t>
            </a:r>
            <a:r>
              <a:rPr lang="en-US" altLang="zh-CN" dirty="0">
                <a:solidFill>
                  <a:srgbClr val="FF0000"/>
                </a:solidFill>
              </a:rPr>
              <a:t> </a:t>
            </a:r>
            <a:r>
              <a:rPr lang="en-US" altLang="zh-CN" dirty="0"/>
              <a:t>of the records to the </a:t>
            </a:r>
            <a:r>
              <a:rPr lang="en-US" altLang="zh-CN" i="1" dirty="0">
                <a:solidFill>
                  <a:srgbClr val="FF0000"/>
                </a:solidFill>
              </a:rPr>
              <a:t>address</a:t>
            </a:r>
            <a:r>
              <a:rPr lang="en-US" altLang="zh-CN" i="1" dirty="0">
                <a:solidFill>
                  <a:schemeClr val="hlink"/>
                </a:solidFill>
              </a:rPr>
              <a:t> </a:t>
            </a:r>
            <a:r>
              <a:rPr lang="en-US" altLang="zh-CN" dirty="0"/>
              <a:t>of  the records</a:t>
            </a:r>
          </a:p>
          <a:p>
            <a:pPr marL="842962" lvl="2" indent="-184150">
              <a:defRPr/>
            </a:pPr>
            <a:r>
              <a:rPr lang="en-US" altLang="zh-CN" dirty="0"/>
              <a:t>the records are stored in the “buckets”</a:t>
            </a:r>
            <a:r>
              <a:rPr lang="zh-CN" altLang="en-US" dirty="0">
                <a:solidFill>
                  <a:srgbClr val="FF0000"/>
                </a:solidFill>
              </a:rPr>
              <a:t>（概念上的？！）</a:t>
            </a:r>
            <a:r>
              <a:rPr lang="en-US" altLang="zh-CN" dirty="0"/>
              <a:t>, the </a:t>
            </a:r>
            <a:r>
              <a:rPr lang="en-US" altLang="zh-CN" i="1" dirty="0"/>
              <a:t>number</a:t>
            </a:r>
            <a:r>
              <a:rPr lang="en-US" altLang="zh-CN" dirty="0"/>
              <a:t> of the bucket is as the address of the records and is determined by the </a:t>
            </a:r>
            <a:r>
              <a:rPr lang="en-US" altLang="zh-CN" i="1" dirty="0"/>
              <a:t>hash function</a:t>
            </a:r>
            <a:endParaRPr lang="en-US" altLang="zh-CN" dirty="0"/>
          </a:p>
          <a:p>
            <a:pPr>
              <a:defRPr/>
            </a:pPr>
            <a:r>
              <a:rPr lang="en-US" altLang="en-US" dirty="0">
                <a:cs typeface="Times New Roman" pitchFamily="18" charset="0"/>
              </a:rPr>
              <a:t>Access types supported efficiently</a:t>
            </a:r>
            <a:endParaRPr lang="en-US" altLang="en-US" dirty="0">
              <a:solidFill>
                <a:srgbClr val="FF0000"/>
              </a:solidFill>
              <a:cs typeface="Times New Roman" pitchFamily="18" charset="0"/>
            </a:endParaRPr>
          </a:p>
          <a:p>
            <a:pPr lvl="1">
              <a:defRPr/>
            </a:pPr>
            <a:r>
              <a:rPr lang="zh-CN" altLang="en-US" dirty="0">
                <a:solidFill>
                  <a:srgbClr val="2D0EE4"/>
                </a:solidFill>
                <a:cs typeface="Times New Roman" pitchFamily="18" charset="0"/>
              </a:rPr>
              <a:t>等值查询</a:t>
            </a:r>
            <a:r>
              <a:rPr lang="zh-CN" altLang="en-US" dirty="0">
                <a:cs typeface="Times New Roman" pitchFamily="18" charset="0"/>
              </a:rPr>
              <a:t>，</a:t>
            </a:r>
            <a:r>
              <a:rPr lang="en-US" altLang="en-US" dirty="0">
                <a:cs typeface="Times New Roman" pitchFamily="18" charset="0"/>
              </a:rPr>
              <a:t>records with a specified value in the attribute, </a:t>
            </a:r>
          </a:p>
          <a:p>
            <a:pPr marL="384175" lvl="1" indent="0">
              <a:buFont typeface="Wingdings" pitchFamily="2" charset="2"/>
              <a:buNone/>
              <a:defRPr/>
            </a:pPr>
            <a:r>
              <a:rPr lang="en-US" altLang="en-US" dirty="0">
                <a:cs typeface="Times New Roman" pitchFamily="18" charset="0"/>
              </a:rPr>
              <a:t>    e.g. ID=1254</a:t>
            </a:r>
          </a:p>
          <a:p>
            <a:pPr lvl="1">
              <a:defRPr/>
            </a:pPr>
            <a:r>
              <a:rPr lang="zh-CN" altLang="en-US" dirty="0">
                <a:solidFill>
                  <a:srgbClr val="2D0EE4"/>
                </a:solidFill>
                <a:cs typeface="Times New Roman" pitchFamily="18" charset="0"/>
              </a:rPr>
              <a:t>比较查询</a:t>
            </a:r>
            <a:r>
              <a:rPr lang="zh-CN" altLang="en-US" dirty="0">
                <a:cs typeface="Times New Roman" pitchFamily="18" charset="0"/>
              </a:rPr>
              <a:t>，</a:t>
            </a:r>
            <a:r>
              <a:rPr lang="en-US" altLang="zh-CN" dirty="0">
                <a:cs typeface="Times New Roman" pitchFamily="18" charset="0"/>
              </a:rPr>
              <a:t>e.g. salary&gt;10000</a:t>
            </a:r>
          </a:p>
          <a:p>
            <a:pPr lvl="1">
              <a:defRPr/>
            </a:pPr>
            <a:r>
              <a:rPr lang="zh-CN" altLang="en-US" dirty="0">
                <a:solidFill>
                  <a:srgbClr val="2D0EE4"/>
                </a:solidFill>
                <a:cs typeface="Times New Roman" pitchFamily="18" charset="0"/>
              </a:rPr>
              <a:t>范围查询</a:t>
            </a:r>
            <a:r>
              <a:rPr lang="zh-CN" altLang="en-US" dirty="0">
                <a:cs typeface="Times New Roman" pitchFamily="18" charset="0"/>
              </a:rPr>
              <a:t>，</a:t>
            </a:r>
            <a:r>
              <a:rPr lang="en-US" altLang="en-US" dirty="0">
                <a:cs typeface="Times New Roman" pitchFamily="18" charset="0"/>
              </a:rPr>
              <a:t>records with an attribute value falling in a specified range of values, </a:t>
            </a:r>
          </a:p>
          <a:p>
            <a:pPr marL="384175" lvl="1" indent="0">
              <a:buFont typeface="Wingdings" pitchFamily="2" charset="2"/>
              <a:buNone/>
              <a:defRPr/>
            </a:pPr>
            <a:r>
              <a:rPr lang="en-US" altLang="en-US" dirty="0">
                <a:cs typeface="Times New Roman" pitchFamily="18" charset="0"/>
              </a:rPr>
              <a:t>    e.g. salary between 10000 and 20000</a:t>
            </a:r>
            <a:endParaRPr lang="zh-CN" altLang="en-US" dirty="0"/>
          </a:p>
        </p:txBody>
      </p:sp>
      <p:sp>
        <p:nvSpPr>
          <p:cNvPr id="4" name="日期占位符 3">
            <a:extLst>
              <a:ext uri="{FF2B5EF4-FFF2-40B4-BE49-F238E27FC236}">
                <a16:creationId xmlns:a16="http://schemas.microsoft.com/office/drawing/2014/main" id="{4FDFA04E-C822-457C-8DD7-F879F092CF71}"/>
              </a:ext>
            </a:extLst>
          </p:cNvPr>
          <p:cNvSpPr>
            <a:spLocks noGrp="1"/>
          </p:cNvSpPr>
          <p:nvPr>
            <p:ph type="dt" sz="half" idx="10"/>
          </p:nvPr>
        </p:nvSpPr>
        <p:spPr/>
        <p:txBody>
          <a:bodyPr/>
          <a:lstStyle/>
          <a:p>
            <a:fld id="{79AFBC65-6F0F-4EE8-AFD1-ECAEEDC7D410}"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F88F14B-98ED-4684-9F73-B3B9099A832F}"/>
              </a:ext>
            </a:extLst>
          </p:cNvPr>
          <p:cNvSpPr>
            <a:spLocks noGrp="1"/>
          </p:cNvSpPr>
          <p:nvPr>
            <p:ph type="sldNum" sz="quarter" idx="12"/>
          </p:nvPr>
        </p:nvSpPr>
        <p:spPr/>
        <p:txBody>
          <a:bodyPr/>
          <a:lstStyle/>
          <a:p>
            <a:fld id="{47C4BD23-150C-4A56-8E66-9482A3FB2E80}" type="slidenum">
              <a:rPr lang="zh-CN" altLang="en-US" smtClean="0"/>
              <a:pPr/>
              <a:t>8</a:t>
            </a:fld>
            <a:endParaRPr lang="zh-CN" altLang="en-US" dirty="0"/>
          </a:p>
        </p:txBody>
      </p:sp>
    </p:spTree>
    <p:extLst>
      <p:ext uri="{BB962C8B-B14F-4D97-AF65-F5344CB8AC3E}">
        <p14:creationId xmlns:p14="http://schemas.microsoft.com/office/powerpoint/2010/main" val="2147979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AF8E-1578-4760-A903-1C3A188A2BCE}"/>
              </a:ext>
            </a:extLst>
          </p:cNvPr>
          <p:cNvSpPr>
            <a:spLocks noGrp="1"/>
          </p:cNvSpPr>
          <p:nvPr>
            <p:ph type="title"/>
          </p:nvPr>
        </p:nvSpPr>
        <p:spPr/>
        <p:txBody>
          <a:bodyPr/>
          <a:lstStyle/>
          <a:p>
            <a:r>
              <a:rPr lang="en-US" altLang="en-US" dirty="0">
                <a:effectLst>
                  <a:outerShdw blurRad="38100" dist="38100" dir="2700000" algn="tl">
                    <a:srgbClr val="C0C0C0"/>
                  </a:outerShdw>
                </a:effectLst>
              </a:rPr>
              <a:t>14.9 Bitmap Indices</a:t>
            </a:r>
            <a:r>
              <a:rPr lang="en-US" altLang="zh-CN" dirty="0">
                <a:effectLst>
                  <a:outerShdw blurRad="38100" dist="38100" dir="2700000" algn="tl">
                    <a:srgbClr val="C0C0C0"/>
                  </a:outerShdw>
                </a:effectLst>
                <a:highlight>
                  <a:srgbClr val="FFFF00"/>
                </a:highlight>
              </a:rPr>
              <a:t>【</a:t>
            </a:r>
            <a:r>
              <a:rPr lang="zh-CN" altLang="en-US" dirty="0">
                <a:effectLst>
                  <a:outerShdw blurRad="38100" dist="38100" dir="2700000" algn="tl">
                    <a:srgbClr val="C0C0C0"/>
                  </a:outerShdw>
                </a:effectLst>
                <a:highlight>
                  <a:srgbClr val="FFFF00"/>
                </a:highlight>
              </a:rPr>
              <a:t>略</a:t>
            </a:r>
            <a:r>
              <a:rPr lang="en-US" altLang="zh-CN" dirty="0">
                <a:effectLst>
                  <a:outerShdw blurRad="38100" dist="38100" dir="2700000" algn="tl">
                    <a:srgbClr val="C0C0C0"/>
                  </a:outerShdw>
                </a:effectLst>
                <a:highlight>
                  <a:srgbClr val="FFFF00"/>
                </a:highlight>
              </a:rPr>
              <a:t>】</a:t>
            </a:r>
            <a:endParaRPr lang="zh-CN" altLang="en-US" dirty="0">
              <a:highlight>
                <a:srgbClr val="FFFF00"/>
              </a:highlight>
            </a:endParaRPr>
          </a:p>
        </p:txBody>
      </p:sp>
      <p:sp>
        <p:nvSpPr>
          <p:cNvPr id="3" name="内容占位符 2">
            <a:extLst>
              <a:ext uri="{FF2B5EF4-FFF2-40B4-BE49-F238E27FC236}">
                <a16:creationId xmlns:a16="http://schemas.microsoft.com/office/drawing/2014/main" id="{10A4943E-1131-4D5A-B578-B71B66215DAA}"/>
              </a:ext>
            </a:extLst>
          </p:cNvPr>
          <p:cNvSpPr>
            <a:spLocks noGrp="1"/>
          </p:cNvSpPr>
          <p:nvPr>
            <p:ph idx="1"/>
          </p:nvPr>
        </p:nvSpPr>
        <p:spPr/>
        <p:txBody>
          <a:bodyPr/>
          <a:lstStyle/>
          <a:p>
            <a:r>
              <a:rPr lang="en-US" altLang="en-US" dirty="0"/>
              <a:t>Bitmap indices are a special type of index designed for efficient querying on multiple keys</a:t>
            </a:r>
          </a:p>
          <a:p>
            <a:r>
              <a:rPr lang="en-US" altLang="en-US" dirty="0"/>
              <a:t>Records in a relation are assumed to be numbered sequentially from, say, 0</a:t>
            </a:r>
          </a:p>
          <a:p>
            <a:pPr lvl="1"/>
            <a:r>
              <a:rPr lang="en-US" altLang="en-US" dirty="0"/>
              <a:t>Given a number </a:t>
            </a:r>
            <a:r>
              <a:rPr lang="en-US" altLang="en-US" i="1" dirty="0"/>
              <a:t>n</a:t>
            </a:r>
            <a:r>
              <a:rPr lang="en-US" altLang="en-US" dirty="0"/>
              <a:t> it must be easy to retrieve record </a:t>
            </a:r>
            <a:r>
              <a:rPr lang="en-US" altLang="en-US" i="1" dirty="0"/>
              <a:t>n</a:t>
            </a:r>
            <a:endParaRPr lang="en-US" altLang="en-US" dirty="0"/>
          </a:p>
          <a:p>
            <a:pPr lvl="2"/>
            <a:r>
              <a:rPr lang="en-US" altLang="en-US" dirty="0"/>
              <a:t>Particularly easy if records are of fixed size</a:t>
            </a:r>
          </a:p>
          <a:p>
            <a:r>
              <a:rPr lang="en-US" altLang="en-US" dirty="0"/>
              <a:t>Applicable on attributes that take on a relatively small number of distinct values</a:t>
            </a:r>
          </a:p>
          <a:p>
            <a:pPr lvl="1"/>
            <a:r>
              <a:rPr lang="en-US" altLang="en-US" dirty="0"/>
              <a:t>E.g., gender, country, state, …</a:t>
            </a:r>
          </a:p>
          <a:p>
            <a:pPr lvl="1"/>
            <a:r>
              <a:rPr lang="en-US" altLang="en-US" dirty="0"/>
              <a:t>E.g., income-level (income broken up into a small number of  levels such as 0-9999, 10000-19999, 20000-50000, 50000- infinity)</a:t>
            </a:r>
          </a:p>
          <a:p>
            <a:r>
              <a:rPr lang="en-US" altLang="en-US" dirty="0"/>
              <a:t>A bitmap is simply an array of bits</a:t>
            </a:r>
          </a:p>
          <a:p>
            <a:endParaRPr lang="zh-CN" altLang="en-US" dirty="0"/>
          </a:p>
        </p:txBody>
      </p:sp>
      <p:sp>
        <p:nvSpPr>
          <p:cNvPr id="4" name="日期占位符 3">
            <a:extLst>
              <a:ext uri="{FF2B5EF4-FFF2-40B4-BE49-F238E27FC236}">
                <a16:creationId xmlns:a16="http://schemas.microsoft.com/office/drawing/2014/main" id="{7D73B875-B986-4844-B61C-DF5841561481}"/>
              </a:ext>
            </a:extLst>
          </p:cNvPr>
          <p:cNvSpPr>
            <a:spLocks noGrp="1"/>
          </p:cNvSpPr>
          <p:nvPr>
            <p:ph type="dt" sz="half" idx="10"/>
          </p:nvPr>
        </p:nvSpPr>
        <p:spPr/>
        <p:txBody>
          <a:bodyPr/>
          <a:lstStyle/>
          <a:p>
            <a:fld id="{DDE0D481-7251-46C7-A0D5-7C36138F646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8E8E4F4-D5EF-4B71-A152-C7B365C8C217}"/>
              </a:ext>
            </a:extLst>
          </p:cNvPr>
          <p:cNvSpPr>
            <a:spLocks noGrp="1"/>
          </p:cNvSpPr>
          <p:nvPr>
            <p:ph type="sldNum" sz="quarter" idx="12"/>
          </p:nvPr>
        </p:nvSpPr>
        <p:spPr/>
        <p:txBody>
          <a:bodyPr/>
          <a:lstStyle/>
          <a:p>
            <a:fld id="{47C4BD23-150C-4A56-8E66-9482A3FB2E80}" type="slidenum">
              <a:rPr lang="zh-CN" altLang="en-US" smtClean="0"/>
              <a:pPr/>
              <a:t>80</a:t>
            </a:fld>
            <a:endParaRPr lang="zh-CN" altLang="en-US" dirty="0"/>
          </a:p>
        </p:txBody>
      </p:sp>
    </p:spTree>
    <p:extLst>
      <p:ext uri="{BB962C8B-B14F-4D97-AF65-F5344CB8AC3E}">
        <p14:creationId xmlns:p14="http://schemas.microsoft.com/office/powerpoint/2010/main" val="39494832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98664-63EE-4613-8094-0AFA40F0A782}"/>
              </a:ext>
            </a:extLst>
          </p:cNvPr>
          <p:cNvSpPr>
            <a:spLocks noGrp="1"/>
          </p:cNvSpPr>
          <p:nvPr>
            <p:ph type="title"/>
          </p:nvPr>
        </p:nvSpPr>
        <p:spPr/>
        <p:txBody>
          <a:bodyPr/>
          <a:lstStyle/>
          <a:p>
            <a:r>
              <a:rPr lang="en-US" altLang="en-US" dirty="0">
                <a:effectLst>
                  <a:outerShdw blurRad="38100" dist="38100" dir="2700000" algn="tl">
                    <a:srgbClr val="C0C0C0"/>
                  </a:outerShdw>
                </a:effectLst>
              </a:rPr>
              <a:t>Bitmap Indices</a:t>
            </a:r>
            <a:endParaRPr lang="zh-CN" altLang="en-US" dirty="0"/>
          </a:p>
        </p:txBody>
      </p:sp>
      <p:sp>
        <p:nvSpPr>
          <p:cNvPr id="3" name="内容占位符 2">
            <a:extLst>
              <a:ext uri="{FF2B5EF4-FFF2-40B4-BE49-F238E27FC236}">
                <a16:creationId xmlns:a16="http://schemas.microsoft.com/office/drawing/2014/main" id="{B68227A1-A496-4B78-B2ED-8964B0CABAEF}"/>
              </a:ext>
            </a:extLst>
          </p:cNvPr>
          <p:cNvSpPr>
            <a:spLocks noGrp="1"/>
          </p:cNvSpPr>
          <p:nvPr>
            <p:ph idx="1"/>
          </p:nvPr>
        </p:nvSpPr>
        <p:spPr/>
        <p:txBody>
          <a:bodyPr/>
          <a:lstStyle/>
          <a:p>
            <a:r>
              <a:rPr lang="en-US" altLang="en-US" dirty="0"/>
              <a:t>In its simplest form a bitmap index on an attribute has a bitmap for each value of the attribute</a:t>
            </a:r>
          </a:p>
          <a:p>
            <a:pPr lvl="1"/>
            <a:r>
              <a:rPr lang="en-US" altLang="en-US" dirty="0"/>
              <a:t>Bitmap has as many bits as records</a:t>
            </a:r>
          </a:p>
          <a:p>
            <a:pPr lvl="1"/>
            <a:r>
              <a:rPr lang="en-US" altLang="en-US" dirty="0"/>
              <a:t>In a bitmap for value v, the bit for a record is 1 if the record has the value v for the attribute, and is 0 otherwise</a:t>
            </a:r>
          </a:p>
          <a:p>
            <a:r>
              <a:rPr lang="en-US" altLang="en-US" dirty="0"/>
              <a:t>Example</a:t>
            </a:r>
          </a:p>
          <a:p>
            <a:endParaRPr lang="zh-CN" altLang="en-US" dirty="0"/>
          </a:p>
        </p:txBody>
      </p:sp>
      <p:sp>
        <p:nvSpPr>
          <p:cNvPr id="4" name="日期占位符 3">
            <a:extLst>
              <a:ext uri="{FF2B5EF4-FFF2-40B4-BE49-F238E27FC236}">
                <a16:creationId xmlns:a16="http://schemas.microsoft.com/office/drawing/2014/main" id="{F22802AF-470D-40CF-8DD8-29EFBCE1A537}"/>
              </a:ext>
            </a:extLst>
          </p:cNvPr>
          <p:cNvSpPr>
            <a:spLocks noGrp="1"/>
          </p:cNvSpPr>
          <p:nvPr>
            <p:ph type="dt" sz="half" idx="10"/>
          </p:nvPr>
        </p:nvSpPr>
        <p:spPr/>
        <p:txBody>
          <a:bodyPr/>
          <a:lstStyle/>
          <a:p>
            <a:fld id="{FC904699-3F63-4F59-92E9-E2D162ED45C4}"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F0C6C21-0905-4C65-9507-5115AC0797A0}"/>
              </a:ext>
            </a:extLst>
          </p:cNvPr>
          <p:cNvSpPr>
            <a:spLocks noGrp="1"/>
          </p:cNvSpPr>
          <p:nvPr>
            <p:ph type="sldNum" sz="quarter" idx="12"/>
          </p:nvPr>
        </p:nvSpPr>
        <p:spPr/>
        <p:txBody>
          <a:bodyPr/>
          <a:lstStyle/>
          <a:p>
            <a:fld id="{47C4BD23-150C-4A56-8E66-9482A3FB2E80}" type="slidenum">
              <a:rPr lang="zh-CN" altLang="en-US" smtClean="0"/>
              <a:pPr/>
              <a:t>81</a:t>
            </a:fld>
            <a:endParaRPr lang="zh-CN" altLang="en-US" dirty="0"/>
          </a:p>
        </p:txBody>
      </p:sp>
      <p:pic>
        <p:nvPicPr>
          <p:cNvPr id="6" name="Picture 7">
            <a:extLst>
              <a:ext uri="{FF2B5EF4-FFF2-40B4-BE49-F238E27FC236}">
                <a16:creationId xmlns:a16="http://schemas.microsoft.com/office/drawing/2014/main" id="{019B20E5-CDD2-4524-9B5F-63A99825E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544" y="3110215"/>
            <a:ext cx="7962027" cy="346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694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88C96-0D1F-4006-8CCD-81FEC7269713}"/>
              </a:ext>
            </a:extLst>
          </p:cNvPr>
          <p:cNvSpPr>
            <a:spLocks noGrp="1"/>
          </p:cNvSpPr>
          <p:nvPr>
            <p:ph type="title"/>
          </p:nvPr>
        </p:nvSpPr>
        <p:spPr/>
        <p:txBody>
          <a:bodyPr/>
          <a:lstStyle/>
          <a:p>
            <a:r>
              <a:rPr lang="en-US" altLang="en-US" dirty="0">
                <a:effectLst>
                  <a:outerShdw blurRad="38100" dist="38100" dir="2700000" algn="tl">
                    <a:srgbClr val="C0C0C0"/>
                  </a:outerShdw>
                </a:effectLst>
              </a:rPr>
              <a:t>Bitmap Indices (Cont.)</a:t>
            </a:r>
            <a:endParaRPr lang="zh-CN" altLang="en-US" dirty="0"/>
          </a:p>
        </p:txBody>
      </p:sp>
      <p:sp>
        <p:nvSpPr>
          <p:cNvPr id="3" name="内容占位符 2">
            <a:extLst>
              <a:ext uri="{FF2B5EF4-FFF2-40B4-BE49-F238E27FC236}">
                <a16:creationId xmlns:a16="http://schemas.microsoft.com/office/drawing/2014/main" id="{E7CAA324-9090-4FC7-8A4B-A9641E4DA11C}"/>
              </a:ext>
            </a:extLst>
          </p:cNvPr>
          <p:cNvSpPr>
            <a:spLocks noGrp="1"/>
          </p:cNvSpPr>
          <p:nvPr>
            <p:ph idx="1"/>
          </p:nvPr>
        </p:nvSpPr>
        <p:spPr/>
        <p:txBody>
          <a:bodyPr/>
          <a:lstStyle/>
          <a:p>
            <a:pPr marL="381000" indent="-381000"/>
            <a:r>
              <a:rPr lang="en-US" altLang="en-US" dirty="0"/>
              <a:t>Bitmap indices are useful for queries on multiple attributes </a:t>
            </a:r>
          </a:p>
          <a:p>
            <a:pPr marL="800100" lvl="1" indent="-342900"/>
            <a:r>
              <a:rPr lang="en-US" altLang="en-US" dirty="0"/>
              <a:t>not particularly useful for single attribute queries</a:t>
            </a:r>
          </a:p>
          <a:p>
            <a:pPr marL="381000" indent="-381000"/>
            <a:r>
              <a:rPr lang="en-US" altLang="en-US" dirty="0"/>
              <a:t>Queries are answered using bitmap operations</a:t>
            </a:r>
          </a:p>
          <a:p>
            <a:pPr marL="800100" lvl="1" indent="-342900"/>
            <a:r>
              <a:rPr lang="en-US" altLang="en-US" dirty="0"/>
              <a:t>Intersection (and)</a:t>
            </a:r>
          </a:p>
          <a:p>
            <a:pPr marL="800100" lvl="1" indent="-342900"/>
            <a:r>
              <a:rPr lang="en-US" altLang="en-US" dirty="0"/>
              <a:t>Union (or)</a:t>
            </a:r>
          </a:p>
          <a:p>
            <a:pPr marL="381000" indent="-381000"/>
            <a:r>
              <a:rPr lang="en-US" altLang="en-US" dirty="0"/>
              <a:t>Each operation takes two bitmaps of the same size and applies the operation on corresponding bits to get the result bitmap</a:t>
            </a:r>
          </a:p>
          <a:p>
            <a:pPr marL="800100" lvl="1" indent="-342900"/>
            <a:r>
              <a:rPr lang="en-US" altLang="en-US" dirty="0"/>
              <a:t>E.g.,   100110  AND 110011 = 100010</a:t>
            </a:r>
          </a:p>
          <a:p>
            <a:pPr marL="800100" lvl="1" indent="-342900">
              <a:buFont typeface="Monotype Sorts" pitchFamily="-65" charset="2"/>
              <a:buNone/>
            </a:pPr>
            <a:r>
              <a:rPr lang="en-US" altLang="en-US" dirty="0"/>
              <a:t>                100110  OR  110011 = 110111</a:t>
            </a:r>
            <a:br>
              <a:rPr lang="en-US" altLang="en-US" dirty="0"/>
            </a:br>
            <a:r>
              <a:rPr lang="en-US" altLang="en-US" dirty="0"/>
              <a:t>                       NOT 100110  = 011001</a:t>
            </a:r>
          </a:p>
          <a:p>
            <a:pPr marL="800100" lvl="1" indent="-342900"/>
            <a:r>
              <a:rPr lang="en-US" altLang="en-US" dirty="0"/>
              <a:t>Males with income level L1:   10010 AND 10100 = 10000</a:t>
            </a:r>
          </a:p>
          <a:p>
            <a:pPr marL="1200150" lvl="2" indent="-342900"/>
            <a:r>
              <a:rPr lang="en-US" altLang="en-US" dirty="0"/>
              <a:t>Can then retrieve required tuples.</a:t>
            </a:r>
          </a:p>
          <a:p>
            <a:pPr marL="1200150" lvl="2" indent="-342900"/>
            <a:r>
              <a:rPr lang="en-US" altLang="en-US" dirty="0"/>
              <a:t>Counting number of matching tuples is even faster</a:t>
            </a:r>
          </a:p>
          <a:p>
            <a:endParaRPr lang="zh-CN" altLang="en-US" dirty="0"/>
          </a:p>
        </p:txBody>
      </p:sp>
      <p:sp>
        <p:nvSpPr>
          <p:cNvPr id="4" name="日期占位符 3">
            <a:extLst>
              <a:ext uri="{FF2B5EF4-FFF2-40B4-BE49-F238E27FC236}">
                <a16:creationId xmlns:a16="http://schemas.microsoft.com/office/drawing/2014/main" id="{D7542802-92C2-43DC-A7BC-0C28D211DE3F}"/>
              </a:ext>
            </a:extLst>
          </p:cNvPr>
          <p:cNvSpPr>
            <a:spLocks noGrp="1"/>
          </p:cNvSpPr>
          <p:nvPr>
            <p:ph type="dt" sz="half" idx="10"/>
          </p:nvPr>
        </p:nvSpPr>
        <p:spPr/>
        <p:txBody>
          <a:bodyPr/>
          <a:lstStyle/>
          <a:p>
            <a:fld id="{99ABECBC-E7D9-4950-B997-7C0778D8F83F}"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CE13F566-CB3B-458A-B4F4-FE95FDC843D4}"/>
              </a:ext>
            </a:extLst>
          </p:cNvPr>
          <p:cNvSpPr>
            <a:spLocks noGrp="1"/>
          </p:cNvSpPr>
          <p:nvPr>
            <p:ph type="sldNum" sz="quarter" idx="12"/>
          </p:nvPr>
        </p:nvSpPr>
        <p:spPr/>
        <p:txBody>
          <a:bodyPr/>
          <a:lstStyle/>
          <a:p>
            <a:fld id="{47C4BD23-150C-4A56-8E66-9482A3FB2E80}" type="slidenum">
              <a:rPr lang="zh-CN" altLang="en-US" smtClean="0"/>
              <a:pPr/>
              <a:t>82</a:t>
            </a:fld>
            <a:endParaRPr lang="zh-CN" altLang="en-US" dirty="0"/>
          </a:p>
        </p:txBody>
      </p:sp>
    </p:spTree>
    <p:extLst>
      <p:ext uri="{BB962C8B-B14F-4D97-AF65-F5344CB8AC3E}">
        <p14:creationId xmlns:p14="http://schemas.microsoft.com/office/powerpoint/2010/main" val="1700278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86302-8D64-406C-9DD5-AD690C8DBEC3}"/>
              </a:ext>
            </a:extLst>
          </p:cNvPr>
          <p:cNvSpPr>
            <a:spLocks noGrp="1"/>
          </p:cNvSpPr>
          <p:nvPr>
            <p:ph type="title"/>
          </p:nvPr>
        </p:nvSpPr>
        <p:spPr/>
        <p:txBody>
          <a:bodyPr/>
          <a:lstStyle/>
          <a:p>
            <a:r>
              <a:rPr lang="en-US" altLang="en-US" sz="2800" dirty="0"/>
              <a:t>Efficient Implementation of Bitmap Operations</a:t>
            </a:r>
            <a:endParaRPr lang="zh-CN" altLang="en-US" dirty="0"/>
          </a:p>
        </p:txBody>
      </p:sp>
      <p:sp>
        <p:nvSpPr>
          <p:cNvPr id="3" name="内容占位符 2">
            <a:extLst>
              <a:ext uri="{FF2B5EF4-FFF2-40B4-BE49-F238E27FC236}">
                <a16:creationId xmlns:a16="http://schemas.microsoft.com/office/drawing/2014/main" id="{081AEE8D-3B51-4EBD-BB9D-BB752035D03A}"/>
              </a:ext>
            </a:extLst>
          </p:cNvPr>
          <p:cNvSpPr>
            <a:spLocks noGrp="1"/>
          </p:cNvSpPr>
          <p:nvPr>
            <p:ph idx="1"/>
          </p:nvPr>
        </p:nvSpPr>
        <p:spPr/>
        <p:txBody>
          <a:bodyPr/>
          <a:lstStyle/>
          <a:p>
            <a:r>
              <a:rPr lang="en-US" altLang="en-US" dirty="0"/>
              <a:t>Bitmaps are packed into words;  a single word and (a basic CPU instruction) computes and of 32 or 64 bits at once</a:t>
            </a:r>
          </a:p>
          <a:p>
            <a:pPr lvl="1"/>
            <a:r>
              <a:rPr lang="en-US" altLang="en-US" dirty="0"/>
              <a:t>E.g., 1-million-bit maps can be and-ed with just 31,250 instruction</a:t>
            </a:r>
          </a:p>
          <a:p>
            <a:r>
              <a:rPr lang="en-US" altLang="en-US" dirty="0"/>
              <a:t>Counting number of 1s can be done fast by a trick:</a:t>
            </a:r>
          </a:p>
          <a:p>
            <a:pPr lvl="1"/>
            <a:r>
              <a:rPr lang="en-US" altLang="en-US" dirty="0"/>
              <a:t>Use each byte to index into a precomputed array of 256 elements each storing the count of 1s in the binary representation</a:t>
            </a:r>
          </a:p>
          <a:p>
            <a:pPr lvl="2"/>
            <a:r>
              <a:rPr lang="en-US" altLang="en-US" dirty="0"/>
              <a:t>Can use pairs of bytes to speed up further at a higher memory cost</a:t>
            </a:r>
          </a:p>
          <a:p>
            <a:pPr lvl="1"/>
            <a:r>
              <a:rPr lang="en-US" altLang="en-US" dirty="0"/>
              <a:t>Add up the retrieved counts</a:t>
            </a:r>
          </a:p>
          <a:p>
            <a:r>
              <a:rPr lang="en-US" altLang="en-US" dirty="0"/>
              <a:t>Bitmaps can be used instead of Tuple-ID lists at leaf levels of </a:t>
            </a:r>
            <a:br>
              <a:rPr lang="en-US" altLang="en-US" dirty="0"/>
            </a:br>
            <a:r>
              <a:rPr lang="en-US" altLang="en-US" dirty="0"/>
              <a:t>B</a:t>
            </a:r>
            <a:r>
              <a:rPr lang="en-US" altLang="en-US" baseline="30000" dirty="0"/>
              <a:t>+</a:t>
            </a:r>
            <a:r>
              <a:rPr lang="en-US" altLang="en-US" dirty="0"/>
              <a:t>-trees, for values that have a large number of matching records</a:t>
            </a:r>
          </a:p>
          <a:p>
            <a:pPr lvl="1"/>
            <a:r>
              <a:rPr lang="en-US" altLang="en-US" dirty="0"/>
              <a:t>Worthwhile if &gt; 1/64 of the records have that value, assuming a tuple-id is 64 bits</a:t>
            </a:r>
          </a:p>
          <a:p>
            <a:pPr lvl="1"/>
            <a:r>
              <a:rPr lang="en-US" altLang="en-US" dirty="0"/>
              <a:t>Above technique merges benefits of bitmap and B</a:t>
            </a:r>
            <a:r>
              <a:rPr lang="en-US" altLang="en-US" baseline="30000" dirty="0"/>
              <a:t>+</a:t>
            </a:r>
            <a:r>
              <a:rPr lang="en-US" altLang="en-US" dirty="0"/>
              <a:t>-tree indices</a:t>
            </a:r>
          </a:p>
          <a:p>
            <a:endParaRPr lang="zh-CN" altLang="en-US" dirty="0"/>
          </a:p>
        </p:txBody>
      </p:sp>
      <p:sp>
        <p:nvSpPr>
          <p:cNvPr id="4" name="日期占位符 3">
            <a:extLst>
              <a:ext uri="{FF2B5EF4-FFF2-40B4-BE49-F238E27FC236}">
                <a16:creationId xmlns:a16="http://schemas.microsoft.com/office/drawing/2014/main" id="{8960A7B6-4431-4167-B8B2-FFD6CC0AFD97}"/>
              </a:ext>
            </a:extLst>
          </p:cNvPr>
          <p:cNvSpPr>
            <a:spLocks noGrp="1"/>
          </p:cNvSpPr>
          <p:nvPr>
            <p:ph type="dt" sz="half" idx="10"/>
          </p:nvPr>
        </p:nvSpPr>
        <p:spPr/>
        <p:txBody>
          <a:bodyPr/>
          <a:lstStyle/>
          <a:p>
            <a:fld id="{9A879A81-1FF0-472B-BC87-6C402AD5BDF2}"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3003F64-851A-470A-8BE8-020DF03C89ED}"/>
              </a:ext>
            </a:extLst>
          </p:cNvPr>
          <p:cNvSpPr>
            <a:spLocks noGrp="1"/>
          </p:cNvSpPr>
          <p:nvPr>
            <p:ph type="sldNum" sz="quarter" idx="12"/>
          </p:nvPr>
        </p:nvSpPr>
        <p:spPr/>
        <p:txBody>
          <a:bodyPr/>
          <a:lstStyle/>
          <a:p>
            <a:fld id="{47C4BD23-150C-4A56-8E66-9482A3FB2E80}" type="slidenum">
              <a:rPr lang="zh-CN" altLang="en-US" smtClean="0"/>
              <a:pPr/>
              <a:t>83</a:t>
            </a:fld>
            <a:endParaRPr lang="zh-CN" altLang="en-US" dirty="0"/>
          </a:p>
        </p:txBody>
      </p:sp>
    </p:spTree>
    <p:extLst>
      <p:ext uri="{BB962C8B-B14F-4D97-AF65-F5344CB8AC3E}">
        <p14:creationId xmlns:p14="http://schemas.microsoft.com/office/powerpoint/2010/main" val="800554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F7714-EC42-4383-A937-C5A9EE8BBB6A}"/>
              </a:ext>
            </a:extLst>
          </p:cNvPr>
          <p:cNvSpPr>
            <a:spLocks noGrp="1"/>
          </p:cNvSpPr>
          <p:nvPr>
            <p:ph type="title"/>
          </p:nvPr>
        </p:nvSpPr>
        <p:spPr/>
        <p:txBody>
          <a:bodyPr/>
          <a:lstStyle/>
          <a:p>
            <a:r>
              <a:rPr lang="en-US" altLang="en-US" dirty="0">
                <a:effectLst>
                  <a:outerShdw blurRad="38100" dist="38100" dir="2700000" algn="tl">
                    <a:srgbClr val="C0C0C0"/>
                  </a:outerShdw>
                </a:effectLst>
              </a:rPr>
              <a:t>Bitmap Indices (Cont.)</a:t>
            </a:r>
            <a:endParaRPr lang="zh-CN" altLang="en-US" dirty="0"/>
          </a:p>
        </p:txBody>
      </p:sp>
      <p:sp>
        <p:nvSpPr>
          <p:cNvPr id="3" name="内容占位符 2">
            <a:extLst>
              <a:ext uri="{FF2B5EF4-FFF2-40B4-BE49-F238E27FC236}">
                <a16:creationId xmlns:a16="http://schemas.microsoft.com/office/drawing/2014/main" id="{4914428F-D2E9-40DF-8C59-C5AE26C3ED73}"/>
              </a:ext>
            </a:extLst>
          </p:cNvPr>
          <p:cNvSpPr>
            <a:spLocks noGrp="1"/>
          </p:cNvSpPr>
          <p:nvPr>
            <p:ph idx="1"/>
          </p:nvPr>
        </p:nvSpPr>
        <p:spPr/>
        <p:txBody>
          <a:bodyPr/>
          <a:lstStyle/>
          <a:p>
            <a:r>
              <a:rPr lang="en-US" altLang="en-US" dirty="0"/>
              <a:t>Bitmap indices generally very small compared with relation size</a:t>
            </a:r>
          </a:p>
          <a:p>
            <a:pPr lvl="1"/>
            <a:r>
              <a:rPr lang="en-US" altLang="en-US" dirty="0"/>
              <a:t>E.g., if record is 100 bytes, space for a single bitmap is 1/800 of space used by relation.  </a:t>
            </a:r>
          </a:p>
          <a:p>
            <a:pPr lvl="2"/>
            <a:r>
              <a:rPr lang="en-US" altLang="en-US" dirty="0"/>
              <a:t>If number of distinct attribute values is 8, bitmap is only 1% of relation size</a:t>
            </a:r>
          </a:p>
          <a:p>
            <a:endParaRPr lang="zh-CN" altLang="en-US" dirty="0"/>
          </a:p>
        </p:txBody>
      </p:sp>
      <p:sp>
        <p:nvSpPr>
          <p:cNvPr id="4" name="日期占位符 3">
            <a:extLst>
              <a:ext uri="{FF2B5EF4-FFF2-40B4-BE49-F238E27FC236}">
                <a16:creationId xmlns:a16="http://schemas.microsoft.com/office/drawing/2014/main" id="{D915B35A-6AC6-48F5-9E20-039DFAAC23E5}"/>
              </a:ext>
            </a:extLst>
          </p:cNvPr>
          <p:cNvSpPr>
            <a:spLocks noGrp="1"/>
          </p:cNvSpPr>
          <p:nvPr>
            <p:ph type="dt" sz="half" idx="10"/>
          </p:nvPr>
        </p:nvSpPr>
        <p:spPr/>
        <p:txBody>
          <a:bodyPr/>
          <a:lstStyle/>
          <a:p>
            <a:fld id="{73A1C364-EF38-489D-B574-B4E5D3921E6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F6438952-045C-4121-980F-BEE1FDCBDA36}"/>
              </a:ext>
            </a:extLst>
          </p:cNvPr>
          <p:cNvSpPr>
            <a:spLocks noGrp="1"/>
          </p:cNvSpPr>
          <p:nvPr>
            <p:ph type="sldNum" sz="quarter" idx="12"/>
          </p:nvPr>
        </p:nvSpPr>
        <p:spPr/>
        <p:txBody>
          <a:bodyPr/>
          <a:lstStyle/>
          <a:p>
            <a:fld id="{47C4BD23-150C-4A56-8E66-9482A3FB2E80}" type="slidenum">
              <a:rPr lang="zh-CN" altLang="en-US" smtClean="0"/>
              <a:pPr/>
              <a:t>84</a:t>
            </a:fld>
            <a:endParaRPr lang="zh-CN" altLang="en-US" dirty="0"/>
          </a:p>
        </p:txBody>
      </p:sp>
    </p:spTree>
    <p:extLst>
      <p:ext uri="{BB962C8B-B14F-4D97-AF65-F5344CB8AC3E}">
        <p14:creationId xmlns:p14="http://schemas.microsoft.com/office/powerpoint/2010/main" val="2961174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2A260-E23D-4A41-B2C8-2FFB1891D34B}"/>
              </a:ext>
            </a:extLst>
          </p:cNvPr>
          <p:cNvSpPr>
            <a:spLocks noGrp="1"/>
          </p:cNvSpPr>
          <p:nvPr>
            <p:ph type="title"/>
          </p:nvPr>
        </p:nvSpPr>
        <p:spPr/>
        <p:txBody>
          <a:bodyPr>
            <a:normAutofit/>
          </a:bodyPr>
          <a:lstStyle/>
          <a:p>
            <a:r>
              <a:rPr lang="en-IN" altLang="zh-CN" dirty="0"/>
              <a:t>14.11 Spatial and Temporal Indices </a:t>
            </a:r>
            <a:r>
              <a:rPr lang="en-US" altLang="zh-CN" dirty="0"/>
              <a:t>【</a:t>
            </a:r>
            <a:r>
              <a:rPr lang="zh-CN" altLang="en-US" dirty="0"/>
              <a:t>略</a:t>
            </a:r>
            <a:r>
              <a:rPr lang="en-US" altLang="zh-CN" dirty="0"/>
              <a:t>】</a:t>
            </a:r>
            <a:endParaRPr lang="zh-CN" altLang="en-US" dirty="0"/>
          </a:p>
        </p:txBody>
      </p:sp>
      <p:sp>
        <p:nvSpPr>
          <p:cNvPr id="3" name="内容占位符 2">
            <a:extLst>
              <a:ext uri="{FF2B5EF4-FFF2-40B4-BE49-F238E27FC236}">
                <a16:creationId xmlns:a16="http://schemas.microsoft.com/office/drawing/2014/main" id="{4466D8B8-1168-42ED-B36D-7765D54C3A4F}"/>
              </a:ext>
            </a:extLst>
          </p:cNvPr>
          <p:cNvSpPr>
            <a:spLocks noGrp="1"/>
          </p:cNvSpPr>
          <p:nvPr>
            <p:ph idx="1"/>
          </p:nvPr>
        </p:nvSpPr>
        <p:spPr/>
        <p:txBody>
          <a:bodyPr/>
          <a:lstStyle/>
          <a:p>
            <a:r>
              <a:rPr lang="en-US" altLang="zh-CN" dirty="0"/>
              <a:t>Spatial searching</a:t>
            </a:r>
            <a:r>
              <a:rPr lang="zh-CN" altLang="en-US" dirty="0"/>
              <a:t>：</a:t>
            </a:r>
            <a:endParaRPr lang="en-US" altLang="zh-CN" dirty="0"/>
          </a:p>
          <a:p>
            <a:pPr marL="0" indent="0">
              <a:buNone/>
            </a:pPr>
            <a:r>
              <a:rPr lang="zh-CN" altLang="en-US" dirty="0"/>
              <a:t>         </a:t>
            </a:r>
            <a:r>
              <a:rPr lang="zh-CN" altLang="en-US" b="1" dirty="0">
                <a:solidFill>
                  <a:srgbClr val="FF0000"/>
                </a:solidFill>
                <a:latin typeface="宋体" pitchFamily="2" charset="-122"/>
              </a:rPr>
              <a:t>查找500米范围内的餐馆的名字和地址</a:t>
            </a:r>
            <a:endParaRPr lang="en-US" altLang="en-US" b="1" dirty="0">
              <a:solidFill>
                <a:srgbClr val="FF0000"/>
              </a:solidFill>
              <a:latin typeface="Times New Roman" pitchFamily="18" charset="0"/>
              <a:cs typeface="Times New Roman" pitchFamily="18" charset="0"/>
            </a:endParaRPr>
          </a:p>
          <a:p>
            <a:pPr lvl="1"/>
            <a:r>
              <a:rPr lang="zh-CN" altLang="en-US" dirty="0">
                <a:latin typeface="Times New Roman" pitchFamily="18" charset="0"/>
                <a:ea typeface="ＭＳ Ｐゴシック" pitchFamily="34" charset="-128"/>
                <a:cs typeface="Times New Roman" pitchFamily="18" charset="0"/>
              </a:rPr>
              <a:t>位置相关查询，空间数据组织与检索</a:t>
            </a:r>
            <a:endParaRPr lang="en-US" altLang="zh-CN" dirty="0">
              <a:solidFill>
                <a:srgbClr val="FF0000"/>
              </a:solidFill>
            </a:endParaRPr>
          </a:p>
          <a:p>
            <a:pPr marL="0" indent="0">
              <a:buNone/>
            </a:pPr>
            <a:endParaRPr lang="en-US" altLang="zh-CN" dirty="0"/>
          </a:p>
          <a:p>
            <a:r>
              <a:rPr lang="en-US" altLang="zh-CN" dirty="0"/>
              <a:t>Spatial database</a:t>
            </a:r>
            <a:endParaRPr lang="en-US" altLang="en-US" dirty="0">
              <a:latin typeface="Times New Roman" pitchFamily="18" charset="0"/>
              <a:cs typeface="Times New Roman" pitchFamily="18" charset="0"/>
            </a:endParaRPr>
          </a:p>
          <a:p>
            <a:pPr lvl="1"/>
            <a:r>
              <a:rPr lang="zh-CN" altLang="en-US" dirty="0">
                <a:latin typeface="Times New Roman" pitchFamily="18" charset="0"/>
                <a:ea typeface="ＭＳ Ｐゴシック" pitchFamily="34" charset="-128"/>
                <a:cs typeface="Times New Roman" pitchFamily="18" charset="0"/>
              </a:rPr>
              <a:t>谷歌</a:t>
            </a:r>
            <a:r>
              <a:rPr lang="en-US" altLang="zh-CN" dirty="0">
                <a:latin typeface="Times New Roman" pitchFamily="18" charset="0"/>
                <a:ea typeface="ＭＳ Ｐゴシック" pitchFamily="34" charset="-128"/>
                <a:cs typeface="Times New Roman" pitchFamily="18" charset="0"/>
              </a:rPr>
              <a:t>/</a:t>
            </a:r>
            <a:r>
              <a:rPr lang="zh-CN" altLang="en-US" dirty="0">
                <a:latin typeface="Times New Roman" pitchFamily="18" charset="0"/>
                <a:ea typeface="ＭＳ Ｐゴシック" pitchFamily="34" charset="-128"/>
                <a:cs typeface="Times New Roman" pitchFamily="18" charset="0"/>
              </a:rPr>
              <a:t>百度</a:t>
            </a:r>
            <a:r>
              <a:rPr lang="en-US" altLang="zh-CN" dirty="0">
                <a:latin typeface="Times New Roman" pitchFamily="18" charset="0"/>
                <a:ea typeface="ＭＳ Ｐゴシック" pitchFamily="34" charset="-128"/>
                <a:cs typeface="Times New Roman" pitchFamily="18" charset="0"/>
              </a:rPr>
              <a:t>/</a:t>
            </a:r>
            <a:r>
              <a:rPr lang="zh-CN" altLang="en-US" dirty="0">
                <a:latin typeface="Times New Roman" pitchFamily="18" charset="0"/>
                <a:ea typeface="ＭＳ Ｐゴシック" pitchFamily="34" charset="-128"/>
                <a:cs typeface="Times New Roman" pitchFamily="18" charset="0"/>
              </a:rPr>
              <a:t>高德地图</a:t>
            </a:r>
            <a:endParaRPr lang="en-US" altLang="zh-CN" dirty="0">
              <a:latin typeface="Times New Roman" pitchFamily="18" charset="0"/>
              <a:ea typeface="ＭＳ Ｐゴシック" pitchFamily="34" charset="-128"/>
              <a:cs typeface="Times New Roman" pitchFamily="18" charset="0"/>
            </a:endParaRPr>
          </a:p>
          <a:p>
            <a:pPr lvl="1"/>
            <a:r>
              <a:rPr lang="zh-CN" altLang="en-US" dirty="0">
                <a:latin typeface="Times New Roman" pitchFamily="18" charset="0"/>
                <a:ea typeface="ＭＳ Ｐゴシック" pitchFamily="34" charset="-128"/>
                <a:cs typeface="Times New Roman" pitchFamily="18" charset="0"/>
              </a:rPr>
              <a:t>地理信息系统</a:t>
            </a:r>
            <a:r>
              <a:rPr lang="en-US" altLang="zh-CN" dirty="0">
                <a:latin typeface="Times New Roman" pitchFamily="18" charset="0"/>
                <a:ea typeface="ＭＳ Ｐゴシック" pitchFamily="34" charset="-128"/>
                <a:cs typeface="Times New Roman" pitchFamily="18" charset="0"/>
              </a:rPr>
              <a:t>GIS</a:t>
            </a:r>
            <a:r>
              <a:rPr lang="zh-CN" altLang="en-US" dirty="0">
                <a:latin typeface="Times New Roman" pitchFamily="18" charset="0"/>
                <a:ea typeface="ＭＳ Ｐゴシック" pitchFamily="34" charset="-128"/>
                <a:cs typeface="Times New Roman" pitchFamily="18" charset="0"/>
              </a:rPr>
              <a:t>：</a:t>
            </a:r>
            <a:r>
              <a:rPr lang="en-US" altLang="zh-CN" dirty="0">
                <a:latin typeface="Times New Roman" pitchFamily="18" charset="0"/>
                <a:ea typeface="ＭＳ Ｐゴシック" pitchFamily="34" charset="-128"/>
                <a:cs typeface="Times New Roman" pitchFamily="18" charset="0"/>
              </a:rPr>
              <a:t>MapInfo</a:t>
            </a:r>
            <a:r>
              <a:rPr lang="zh-CN" altLang="en-US" dirty="0">
                <a:latin typeface="Times New Roman" pitchFamily="18" charset="0"/>
                <a:ea typeface="ＭＳ Ｐゴシック" pitchFamily="34" charset="-128"/>
                <a:cs typeface="Times New Roman" pitchFamily="18" charset="0"/>
              </a:rPr>
              <a:t>，</a:t>
            </a:r>
            <a:r>
              <a:rPr lang="en-US" altLang="zh-CN" dirty="0">
                <a:latin typeface="Times New Roman" pitchFamily="18" charset="0"/>
                <a:ea typeface="ＭＳ Ｐゴシック" pitchFamily="34" charset="-128"/>
                <a:cs typeface="Times New Roman" pitchFamily="18" charset="0"/>
              </a:rPr>
              <a:t>ArcGIS</a:t>
            </a:r>
          </a:p>
          <a:p>
            <a:pPr lvl="1"/>
            <a:r>
              <a:rPr lang="en-US" altLang="zh-CN" dirty="0">
                <a:latin typeface="Times New Roman" pitchFamily="18" charset="0"/>
                <a:ea typeface="ＭＳ Ｐゴシック" pitchFamily="34" charset="-128"/>
                <a:cs typeface="Times New Roman" pitchFamily="18" charset="0"/>
              </a:rPr>
              <a:t>Spatial Oracle/SQL/DB2</a:t>
            </a:r>
            <a:endParaRPr lang="en-US" altLang="zh-CN" dirty="0"/>
          </a:p>
          <a:p>
            <a:pPr marL="0" indent="0">
              <a:buNone/>
            </a:pPr>
            <a:endParaRPr lang="en-US" altLang="zh-CN" dirty="0"/>
          </a:p>
          <a:p>
            <a:r>
              <a:rPr lang="zh-CN" altLang="en-US" dirty="0"/>
              <a:t>空间检索：计算机图形学，计算机视觉，游戏引擎</a:t>
            </a:r>
            <a:endParaRPr lang="en-US" altLang="en-US" dirty="0">
              <a:latin typeface="Times New Roman" pitchFamily="18" charset="0"/>
              <a:cs typeface="Times New Roman" pitchFamily="18" charset="0"/>
            </a:endParaRPr>
          </a:p>
          <a:p>
            <a:pPr lvl="1"/>
            <a:r>
              <a:rPr lang="en-US" altLang="zh-CN" dirty="0">
                <a:latin typeface="Times New Roman" pitchFamily="18" charset="0"/>
                <a:ea typeface="ＭＳ Ｐゴシック" pitchFamily="34" charset="-128"/>
                <a:cs typeface="Times New Roman" pitchFamily="18" charset="0"/>
              </a:rPr>
              <a:t>R-tree</a:t>
            </a:r>
            <a:r>
              <a:rPr lang="zh-CN" altLang="en-US" dirty="0">
                <a:latin typeface="Times New Roman" pitchFamily="18" charset="0"/>
                <a:ea typeface="ＭＳ Ｐゴシック" pitchFamily="34" charset="-128"/>
                <a:cs typeface="Times New Roman" pitchFamily="18" charset="0"/>
              </a:rPr>
              <a:t>，</a:t>
            </a:r>
            <a:r>
              <a:rPr lang="en-US" altLang="zh-CN" dirty="0" err="1">
                <a:latin typeface="Times New Roman" pitchFamily="18" charset="0"/>
                <a:ea typeface="ＭＳ Ｐゴシック" pitchFamily="34" charset="-128"/>
                <a:cs typeface="Times New Roman" pitchFamily="18" charset="0"/>
              </a:rPr>
              <a:t>Kd</a:t>
            </a:r>
            <a:r>
              <a:rPr lang="en-US" altLang="zh-CN" dirty="0">
                <a:latin typeface="Times New Roman" pitchFamily="18" charset="0"/>
                <a:ea typeface="ＭＳ Ｐゴシック" pitchFamily="34" charset="-128"/>
                <a:cs typeface="Times New Roman" pitchFamily="18" charset="0"/>
              </a:rPr>
              <a:t>-tree</a:t>
            </a:r>
            <a:endParaRPr lang="en-US" altLang="zh-CN" dirty="0"/>
          </a:p>
          <a:p>
            <a:endParaRPr lang="zh-CN" altLang="en-US" dirty="0"/>
          </a:p>
        </p:txBody>
      </p:sp>
      <p:sp>
        <p:nvSpPr>
          <p:cNvPr id="4" name="日期占位符 3">
            <a:extLst>
              <a:ext uri="{FF2B5EF4-FFF2-40B4-BE49-F238E27FC236}">
                <a16:creationId xmlns:a16="http://schemas.microsoft.com/office/drawing/2014/main" id="{57414AE8-4584-4B54-BF57-F70D646D5504}"/>
              </a:ext>
            </a:extLst>
          </p:cNvPr>
          <p:cNvSpPr>
            <a:spLocks noGrp="1"/>
          </p:cNvSpPr>
          <p:nvPr>
            <p:ph type="dt" sz="half" idx="10"/>
          </p:nvPr>
        </p:nvSpPr>
        <p:spPr/>
        <p:txBody>
          <a:bodyPr/>
          <a:lstStyle/>
          <a:p>
            <a:fld id="{F947741F-484E-46CA-BB47-1A45FFDD8EBA}"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CCD69A92-BF95-4FED-BBE1-2BDFBDAE2D89}"/>
              </a:ext>
            </a:extLst>
          </p:cNvPr>
          <p:cNvSpPr>
            <a:spLocks noGrp="1"/>
          </p:cNvSpPr>
          <p:nvPr>
            <p:ph type="sldNum" sz="quarter" idx="12"/>
          </p:nvPr>
        </p:nvSpPr>
        <p:spPr/>
        <p:txBody>
          <a:bodyPr/>
          <a:lstStyle/>
          <a:p>
            <a:fld id="{47C4BD23-150C-4A56-8E66-9482A3FB2E80}" type="slidenum">
              <a:rPr lang="zh-CN" altLang="en-US" smtClean="0"/>
              <a:pPr/>
              <a:t>85</a:t>
            </a:fld>
            <a:endParaRPr lang="zh-CN" altLang="en-US" dirty="0"/>
          </a:p>
        </p:txBody>
      </p:sp>
    </p:spTree>
    <p:extLst>
      <p:ext uri="{BB962C8B-B14F-4D97-AF65-F5344CB8AC3E}">
        <p14:creationId xmlns:p14="http://schemas.microsoft.com/office/powerpoint/2010/main" val="3996854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727DF-EABB-49EE-961E-85CBA2B0AE3A}"/>
              </a:ext>
            </a:extLst>
          </p:cNvPr>
          <p:cNvSpPr>
            <a:spLocks noGrp="1"/>
          </p:cNvSpPr>
          <p:nvPr>
            <p:ph type="title"/>
          </p:nvPr>
        </p:nvSpPr>
        <p:spPr/>
        <p:txBody>
          <a:bodyPr/>
          <a:lstStyle/>
          <a:p>
            <a:r>
              <a:rPr lang="en-US" altLang="zh-CN" dirty="0"/>
              <a:t>Example</a:t>
            </a:r>
            <a:endParaRPr lang="zh-CN" altLang="en-US" dirty="0"/>
          </a:p>
        </p:txBody>
      </p:sp>
      <p:sp>
        <p:nvSpPr>
          <p:cNvPr id="3" name="内容占位符 2">
            <a:extLst>
              <a:ext uri="{FF2B5EF4-FFF2-40B4-BE49-F238E27FC236}">
                <a16:creationId xmlns:a16="http://schemas.microsoft.com/office/drawing/2014/main" id="{708966E8-FC95-48EA-A137-46AA0240201F}"/>
              </a:ext>
            </a:extLst>
          </p:cNvPr>
          <p:cNvSpPr>
            <a:spLocks noGrp="1"/>
          </p:cNvSpPr>
          <p:nvPr>
            <p:ph idx="1"/>
          </p:nvPr>
        </p:nvSpPr>
        <p:spPr/>
        <p:txBody>
          <a:bodyPr/>
          <a:lstStyle/>
          <a:p>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r>
              <a:rPr lang="zh-CN" altLang="en-US" dirty="0"/>
              <a:t>本查询表达的含义</a:t>
            </a:r>
          </a:p>
          <a:p>
            <a:pPr lvl="1"/>
            <a:r>
              <a:rPr lang="en-US" altLang="zh-CN" dirty="0"/>
              <a:t>asks for </a:t>
            </a:r>
            <a:r>
              <a:rPr lang="en-US" altLang="zh-CN" b="1" u="sng" dirty="0">
                <a:solidFill>
                  <a:schemeClr val="hlink"/>
                </a:solidFill>
              </a:rPr>
              <a:t>police units</a:t>
            </a:r>
            <a:r>
              <a:rPr lang="en-US" altLang="zh-CN" dirty="0"/>
              <a:t> (i.e., police stations, policemen, and police cars according to the class hierarchy that we consider in our prototype) that are within 0.56 miles around </a:t>
            </a:r>
            <a:r>
              <a:rPr lang="en-US" altLang="zh-CN" dirty="0">
                <a:solidFill>
                  <a:srgbClr val="0070C0"/>
                </a:solidFill>
              </a:rPr>
              <a:t>car38 (a stolen car), </a:t>
            </a:r>
            <a:r>
              <a:rPr lang="en-US" altLang="zh-CN" dirty="0"/>
              <a:t>and the </a:t>
            </a:r>
            <a:r>
              <a:rPr lang="en-US" altLang="zh-CN" b="1" u="sng" dirty="0">
                <a:solidFill>
                  <a:schemeClr val="hlink"/>
                </a:solidFill>
              </a:rPr>
              <a:t>police cars</a:t>
            </a:r>
            <a:r>
              <a:rPr lang="en-US" altLang="zh-CN" dirty="0"/>
              <a:t> within 0.42 miles around </a:t>
            </a:r>
            <a:r>
              <a:rPr lang="en-US" altLang="zh-CN" dirty="0">
                <a:solidFill>
                  <a:srgbClr val="0070C0"/>
                </a:solidFill>
              </a:rPr>
              <a:t>policeCar5</a:t>
            </a:r>
            <a:r>
              <a:rPr lang="en-US" altLang="zh-CN" dirty="0"/>
              <a:t> (the current chaser police car).</a:t>
            </a:r>
          </a:p>
          <a:p>
            <a:endParaRPr lang="zh-CN" altLang="en-US" dirty="0"/>
          </a:p>
        </p:txBody>
      </p:sp>
      <p:sp>
        <p:nvSpPr>
          <p:cNvPr id="4" name="日期占位符 3">
            <a:extLst>
              <a:ext uri="{FF2B5EF4-FFF2-40B4-BE49-F238E27FC236}">
                <a16:creationId xmlns:a16="http://schemas.microsoft.com/office/drawing/2014/main" id="{99C9E7A8-6805-4833-9329-C4F582D8F333}"/>
              </a:ext>
            </a:extLst>
          </p:cNvPr>
          <p:cNvSpPr>
            <a:spLocks noGrp="1"/>
          </p:cNvSpPr>
          <p:nvPr>
            <p:ph type="dt" sz="half" idx="10"/>
          </p:nvPr>
        </p:nvSpPr>
        <p:spPr/>
        <p:txBody>
          <a:bodyPr/>
          <a:lstStyle/>
          <a:p>
            <a:fld id="{F1AA7E86-DE50-4049-B8B3-2AAA133458E1}"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AB80D25A-DD7E-4A79-9750-ABEBFA569FAC}"/>
              </a:ext>
            </a:extLst>
          </p:cNvPr>
          <p:cNvSpPr>
            <a:spLocks noGrp="1"/>
          </p:cNvSpPr>
          <p:nvPr>
            <p:ph type="sldNum" sz="quarter" idx="12"/>
          </p:nvPr>
        </p:nvSpPr>
        <p:spPr/>
        <p:txBody>
          <a:bodyPr/>
          <a:lstStyle/>
          <a:p>
            <a:fld id="{47C4BD23-150C-4A56-8E66-9482A3FB2E80}" type="slidenum">
              <a:rPr lang="zh-CN" altLang="en-US" smtClean="0"/>
              <a:pPr/>
              <a:t>86</a:t>
            </a:fld>
            <a:endParaRPr lang="zh-CN" altLang="en-US" dirty="0"/>
          </a:p>
        </p:txBody>
      </p:sp>
      <p:sp>
        <p:nvSpPr>
          <p:cNvPr id="6" name="Rectangle 3">
            <a:extLst>
              <a:ext uri="{FF2B5EF4-FFF2-40B4-BE49-F238E27FC236}">
                <a16:creationId xmlns:a16="http://schemas.microsoft.com/office/drawing/2014/main" id="{D1C03FB7-59CE-47E3-B2FA-5F9A2F33126C}"/>
              </a:ext>
            </a:extLst>
          </p:cNvPr>
          <p:cNvSpPr txBox="1">
            <a:spLocks noChangeArrowheads="1"/>
          </p:cNvSpPr>
          <p:nvPr/>
        </p:nvSpPr>
        <p:spPr bwMode="auto">
          <a:xfrm>
            <a:off x="1574861" y="772634"/>
            <a:ext cx="8024812" cy="1982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a:defRPr kumimoji="1" sz="2400">
                <a:solidFill>
                  <a:schemeClr val="tx1"/>
                </a:solidFill>
                <a:latin typeface="Tahoma" pitchFamily="34" charset="0"/>
                <a:ea typeface="宋体" pitchFamily="2" charset="-122"/>
              </a:defRPr>
            </a:lvl4pPr>
            <a:lvl5pPr>
              <a:defRPr kumimoji="1" sz="2400">
                <a:solidFill>
                  <a:schemeClr val="tx1"/>
                </a:solidFill>
                <a:latin typeface="Tahoma" pitchFamily="34" charset="0"/>
                <a:ea typeface="宋体" pitchFamily="2" charset="-122"/>
              </a:defRPr>
            </a:lvl5pPr>
            <a:lvl6pPr eaLnBrk="0" hangingPunct="0">
              <a:defRPr kumimoji="1" sz="2400">
                <a:solidFill>
                  <a:schemeClr val="tx1"/>
                </a:solidFill>
                <a:latin typeface="Tahoma" pitchFamily="34" charset="0"/>
                <a:ea typeface="宋体" pitchFamily="2" charset="-122"/>
              </a:defRPr>
            </a:lvl6pPr>
            <a:lvl7pPr eaLnBrk="0" hangingPunct="0">
              <a:defRPr kumimoji="1" sz="2400">
                <a:solidFill>
                  <a:schemeClr val="tx1"/>
                </a:solidFill>
                <a:latin typeface="Tahoma" pitchFamily="34" charset="0"/>
                <a:ea typeface="宋体" pitchFamily="2" charset="-122"/>
              </a:defRPr>
            </a:lvl7pPr>
            <a:lvl8pPr eaLnBrk="0" hangingPunct="0">
              <a:defRPr kumimoji="1" sz="2400">
                <a:solidFill>
                  <a:schemeClr val="tx1"/>
                </a:solidFill>
                <a:latin typeface="Tahoma" pitchFamily="34" charset="0"/>
                <a:ea typeface="宋体" pitchFamily="2" charset="-122"/>
              </a:defRPr>
            </a:lvl8pPr>
            <a:lvl9pPr eaLnBrk="0" hangingPunct="0">
              <a:defRPr kumimoji="1" sz="2400">
                <a:solidFill>
                  <a:schemeClr val="tx1"/>
                </a:solidFill>
                <a:latin typeface="Tahoma" pitchFamily="34" charset="0"/>
                <a:ea typeface="宋体" pitchFamily="2" charset="-122"/>
              </a:defRPr>
            </a:lvl9pPr>
          </a:lstStyle>
          <a:p>
            <a:pPr marL="193675" indent="-193675">
              <a:spcBef>
                <a:spcPct val="20000"/>
              </a:spcBef>
              <a:buClr>
                <a:schemeClr val="folHlink"/>
              </a:buClr>
              <a:buSzPct val="60000"/>
              <a:buFont typeface="Wingdings" pitchFamily="2" charset="2"/>
              <a:buChar char="n"/>
            </a:pPr>
            <a:r>
              <a:rPr lang="en-US" altLang="zh-CN" sz="2000" dirty="0">
                <a:latin typeface="Times New Roman" pitchFamily="18" charset="0"/>
              </a:rPr>
              <a:t>     </a:t>
            </a:r>
            <a:r>
              <a:rPr lang="en-US" altLang="zh-CN" dirty="0">
                <a:latin typeface="+mn-lt"/>
              </a:rPr>
              <a:t>SELECT    policeUnit.id, policeCar.id</a:t>
            </a:r>
          </a:p>
          <a:p>
            <a:pPr marL="193675" indent="-193675">
              <a:spcBef>
                <a:spcPct val="20000"/>
              </a:spcBef>
              <a:buClr>
                <a:schemeClr val="folHlink"/>
              </a:buClr>
              <a:buSzPct val="60000"/>
              <a:buFont typeface="Wingdings" pitchFamily="2" charset="2"/>
              <a:buNone/>
            </a:pPr>
            <a:r>
              <a:rPr lang="en-US" altLang="zh-CN" dirty="0">
                <a:latin typeface="+mn-lt"/>
              </a:rPr>
              <a:t>        FROM        </a:t>
            </a:r>
            <a:r>
              <a:rPr lang="en-US" altLang="zh-CN" dirty="0" err="1">
                <a:latin typeface="+mn-lt"/>
              </a:rPr>
              <a:t>policeUnit</a:t>
            </a:r>
            <a:r>
              <a:rPr lang="en-US" altLang="zh-CN" dirty="0">
                <a:latin typeface="+mn-lt"/>
              </a:rPr>
              <a:t>, </a:t>
            </a:r>
            <a:r>
              <a:rPr lang="en-US" altLang="zh-CN" dirty="0" err="1">
                <a:latin typeface="+mn-lt"/>
              </a:rPr>
              <a:t>policeCar</a:t>
            </a:r>
            <a:endParaRPr lang="en-US" altLang="zh-CN" dirty="0">
              <a:latin typeface="+mn-lt"/>
            </a:endParaRPr>
          </a:p>
          <a:p>
            <a:pPr marL="193675" indent="-193675">
              <a:spcBef>
                <a:spcPct val="20000"/>
              </a:spcBef>
              <a:buClr>
                <a:schemeClr val="folHlink"/>
              </a:buClr>
              <a:buSzPct val="60000"/>
              <a:buFont typeface="Wingdings" pitchFamily="2" charset="2"/>
              <a:buNone/>
            </a:pPr>
            <a:r>
              <a:rPr lang="en-US" altLang="zh-CN" dirty="0">
                <a:latin typeface="+mn-lt"/>
              </a:rPr>
              <a:t>        WHERE     inside(0.56 miles, ‘car38’, </a:t>
            </a:r>
            <a:r>
              <a:rPr lang="en-US" altLang="zh-CN" dirty="0" err="1">
                <a:latin typeface="+mn-lt"/>
              </a:rPr>
              <a:t>policeUnit</a:t>
            </a:r>
            <a:r>
              <a:rPr lang="en-US" altLang="zh-CN" dirty="0">
                <a:latin typeface="+mn-lt"/>
              </a:rPr>
              <a:t>) </a:t>
            </a:r>
          </a:p>
          <a:p>
            <a:pPr marL="193675" indent="-193675">
              <a:spcBef>
                <a:spcPct val="20000"/>
              </a:spcBef>
              <a:buClr>
                <a:schemeClr val="folHlink"/>
              </a:buClr>
              <a:buSzPct val="60000"/>
              <a:buFont typeface="Wingdings" pitchFamily="2" charset="2"/>
              <a:buNone/>
            </a:pPr>
            <a:r>
              <a:rPr lang="en-US" altLang="zh-CN" dirty="0">
                <a:latin typeface="+mn-lt"/>
              </a:rPr>
              <a:t>                           AND inside(0.42 miles, ‘policeCar5’, </a:t>
            </a:r>
            <a:r>
              <a:rPr lang="en-US" altLang="zh-CN" dirty="0" err="1">
                <a:latin typeface="+mn-lt"/>
              </a:rPr>
              <a:t>policeCar</a:t>
            </a:r>
            <a:r>
              <a:rPr lang="en-US" altLang="zh-CN" dirty="0">
                <a:latin typeface="+mn-lt"/>
              </a:rPr>
              <a:t>) </a:t>
            </a:r>
          </a:p>
          <a:p>
            <a:pPr marL="193675" indent="-193675">
              <a:spcBef>
                <a:spcPct val="20000"/>
              </a:spcBef>
              <a:buClr>
                <a:schemeClr val="folHlink"/>
              </a:buClr>
              <a:buSzPct val="60000"/>
              <a:buFont typeface="Wingdings" pitchFamily="2" charset="2"/>
              <a:buNone/>
            </a:pPr>
            <a:r>
              <a:rPr lang="en-US" altLang="zh-CN" dirty="0">
                <a:latin typeface="+mn-lt"/>
              </a:rPr>
              <a:t>                           AND policeCar.id&lt;&gt; ‘policeCar5’</a:t>
            </a:r>
          </a:p>
          <a:p>
            <a:pPr marL="193675" indent="-193675">
              <a:spcBef>
                <a:spcPct val="20000"/>
              </a:spcBef>
              <a:buClr>
                <a:schemeClr val="folHlink"/>
              </a:buClr>
              <a:buSzPct val="60000"/>
              <a:buFont typeface="Wingdings" pitchFamily="2" charset="2"/>
              <a:buNone/>
            </a:pPr>
            <a:endParaRPr lang="zh-CN" altLang="en-US" sz="2000" dirty="0">
              <a:latin typeface="Times New Roman" pitchFamily="18" charset="0"/>
            </a:endParaRPr>
          </a:p>
        </p:txBody>
      </p:sp>
    </p:spTree>
    <p:extLst>
      <p:ext uri="{BB962C8B-B14F-4D97-AF65-F5344CB8AC3E}">
        <p14:creationId xmlns:p14="http://schemas.microsoft.com/office/powerpoint/2010/main" val="2676669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47EAA-8F8D-4EF2-B928-C10C90D6032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07B64F1-E005-43C8-BF05-B15F10D8495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798A427-F1B1-42BC-8447-83CE38835B50}"/>
              </a:ext>
            </a:extLst>
          </p:cNvPr>
          <p:cNvSpPr>
            <a:spLocks noGrp="1"/>
          </p:cNvSpPr>
          <p:nvPr>
            <p:ph type="dt" sz="half" idx="10"/>
          </p:nvPr>
        </p:nvSpPr>
        <p:spPr/>
        <p:txBody>
          <a:bodyPr/>
          <a:lstStyle/>
          <a:p>
            <a:fld id="{F94C1687-9701-4DB9-84B7-2E69203F5587}"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05D9BCB5-E529-4434-B08B-D7D6AC5B7410}"/>
              </a:ext>
            </a:extLst>
          </p:cNvPr>
          <p:cNvSpPr>
            <a:spLocks noGrp="1"/>
          </p:cNvSpPr>
          <p:nvPr>
            <p:ph type="sldNum" sz="quarter" idx="12"/>
          </p:nvPr>
        </p:nvSpPr>
        <p:spPr/>
        <p:txBody>
          <a:bodyPr/>
          <a:lstStyle/>
          <a:p>
            <a:fld id="{47C4BD23-150C-4A56-8E66-9482A3FB2E80}" type="slidenum">
              <a:rPr lang="zh-CN" altLang="en-US" smtClean="0"/>
              <a:pPr/>
              <a:t>87</a:t>
            </a:fld>
            <a:endParaRPr lang="zh-CN" altLang="en-US" dirty="0"/>
          </a:p>
        </p:txBody>
      </p:sp>
      <p:pic>
        <p:nvPicPr>
          <p:cNvPr id="6" name="Picture 4">
            <a:extLst>
              <a:ext uri="{FF2B5EF4-FFF2-40B4-BE49-F238E27FC236}">
                <a16:creationId xmlns:a16="http://schemas.microsoft.com/office/drawing/2014/main" id="{93159391-14D8-48E7-AA92-6B21CF115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 y="781965"/>
            <a:ext cx="10443811" cy="554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619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8241F-5A8E-4933-931B-C1C6261BEA6F}"/>
              </a:ext>
            </a:extLst>
          </p:cNvPr>
          <p:cNvSpPr>
            <a:spLocks noGrp="1"/>
          </p:cNvSpPr>
          <p:nvPr>
            <p:ph type="title"/>
          </p:nvPr>
        </p:nvSpPr>
        <p:spPr/>
        <p:txBody>
          <a:bodyPr/>
          <a:lstStyle/>
          <a:p>
            <a:r>
              <a:rPr lang="en-US" altLang="zh-CN" sz="2800" dirty="0">
                <a:latin typeface="Times New Roman" pitchFamily="18" charset="0"/>
                <a:cs typeface="Times New Roman" pitchFamily="18" charset="0"/>
              </a:rPr>
              <a:t>R tree</a:t>
            </a:r>
            <a:endParaRPr lang="zh-CN" altLang="en-US" dirty="0"/>
          </a:p>
        </p:txBody>
      </p:sp>
      <p:sp>
        <p:nvSpPr>
          <p:cNvPr id="3" name="内容占位符 2">
            <a:extLst>
              <a:ext uri="{FF2B5EF4-FFF2-40B4-BE49-F238E27FC236}">
                <a16:creationId xmlns:a16="http://schemas.microsoft.com/office/drawing/2014/main" id="{FC76D296-1F57-4FDE-93F8-1C84B2F7C437}"/>
              </a:ext>
            </a:extLst>
          </p:cNvPr>
          <p:cNvSpPr>
            <a:spLocks noGrp="1"/>
          </p:cNvSpPr>
          <p:nvPr>
            <p:ph idx="1"/>
          </p:nvPr>
        </p:nvSpPr>
        <p:spPr/>
        <p:txBody>
          <a:bodyPr/>
          <a:lstStyle/>
          <a:p>
            <a:r>
              <a:rPr lang="en-US" altLang="zh-CN" dirty="0"/>
              <a:t>1984</a:t>
            </a:r>
            <a:r>
              <a:rPr lang="zh-CN" altLang="en-US" dirty="0"/>
              <a:t>年，加州大学伯克利分校</a:t>
            </a:r>
            <a:r>
              <a:rPr lang="en-US" altLang="zh-CN" dirty="0"/>
              <a:t>Guttman</a:t>
            </a:r>
            <a:r>
              <a:rPr lang="zh-CN" altLang="en-US" dirty="0"/>
              <a:t>，“</a:t>
            </a:r>
            <a:r>
              <a:rPr lang="en-US" altLang="zh-CN" dirty="0"/>
              <a:t>R-trees: a dynamic index structure for </a:t>
            </a:r>
            <a:r>
              <a:rPr lang="en-US" altLang="zh-CN" dirty="0">
                <a:solidFill>
                  <a:srgbClr val="FF0000"/>
                </a:solidFill>
              </a:rPr>
              <a:t>spatial searching</a:t>
            </a:r>
            <a:r>
              <a:rPr lang="en-US" altLang="zh-CN" dirty="0"/>
              <a:t>” ACM, 1984, 14</a:t>
            </a:r>
          </a:p>
          <a:p>
            <a:r>
              <a:rPr lang="zh-CN" altLang="en-US" dirty="0"/>
              <a:t>借鉴</a:t>
            </a:r>
            <a:r>
              <a:rPr lang="en-US" altLang="zh-CN" dirty="0"/>
              <a:t>B/B</a:t>
            </a:r>
            <a:r>
              <a:rPr lang="en-US" altLang="zh-CN" baseline="30000" dirty="0"/>
              <a:t>+</a:t>
            </a:r>
            <a:r>
              <a:rPr lang="en-US" altLang="zh-CN" dirty="0"/>
              <a:t> tree</a:t>
            </a:r>
            <a:r>
              <a:rPr lang="zh-CN" altLang="en-US" dirty="0"/>
              <a:t>，空间分割，高维空间数据存储与索引</a:t>
            </a:r>
            <a:endParaRPr lang="en-US" altLang="zh-CN" dirty="0"/>
          </a:p>
          <a:p>
            <a:endParaRPr lang="zh-CN" altLang="en-US" dirty="0"/>
          </a:p>
        </p:txBody>
      </p:sp>
      <p:sp>
        <p:nvSpPr>
          <p:cNvPr id="4" name="日期占位符 3">
            <a:extLst>
              <a:ext uri="{FF2B5EF4-FFF2-40B4-BE49-F238E27FC236}">
                <a16:creationId xmlns:a16="http://schemas.microsoft.com/office/drawing/2014/main" id="{99A847E1-A048-4F72-BD2A-DDFF5ED509A3}"/>
              </a:ext>
            </a:extLst>
          </p:cNvPr>
          <p:cNvSpPr>
            <a:spLocks noGrp="1"/>
          </p:cNvSpPr>
          <p:nvPr>
            <p:ph type="dt" sz="half" idx="10"/>
          </p:nvPr>
        </p:nvSpPr>
        <p:spPr/>
        <p:txBody>
          <a:bodyPr/>
          <a:lstStyle/>
          <a:p>
            <a:fld id="{E212BC1B-EA3D-45DD-9E07-8CA3314248D8}"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6BF2FAC-556C-438E-835B-CF94B69F7B0A}"/>
              </a:ext>
            </a:extLst>
          </p:cNvPr>
          <p:cNvSpPr>
            <a:spLocks noGrp="1"/>
          </p:cNvSpPr>
          <p:nvPr>
            <p:ph type="sldNum" sz="quarter" idx="12"/>
          </p:nvPr>
        </p:nvSpPr>
        <p:spPr/>
        <p:txBody>
          <a:bodyPr/>
          <a:lstStyle/>
          <a:p>
            <a:fld id="{47C4BD23-150C-4A56-8E66-9482A3FB2E80}" type="slidenum">
              <a:rPr lang="zh-CN" altLang="en-US" smtClean="0"/>
              <a:pPr/>
              <a:t>88</a:t>
            </a:fld>
            <a:endParaRPr lang="zh-CN" altLang="en-US" dirty="0"/>
          </a:p>
        </p:txBody>
      </p:sp>
      <p:pic>
        <p:nvPicPr>
          <p:cNvPr id="6" name="Picture 2">
            <a:extLst>
              <a:ext uri="{FF2B5EF4-FFF2-40B4-BE49-F238E27FC236}">
                <a16:creationId xmlns:a16="http://schemas.microsoft.com/office/drawing/2014/main" id="{DEC1780D-9BDE-4529-A16F-24F04685BE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7082" y="2041282"/>
            <a:ext cx="3097064"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5">
            <a:extLst>
              <a:ext uri="{FF2B5EF4-FFF2-40B4-BE49-F238E27FC236}">
                <a16:creationId xmlns:a16="http://schemas.microsoft.com/office/drawing/2014/main" id="{E70A51E1-0E18-41AF-9C60-FD87C9A3C710}"/>
              </a:ext>
            </a:extLst>
          </p:cNvPr>
          <p:cNvSpPr txBox="1"/>
          <p:nvPr/>
        </p:nvSpPr>
        <p:spPr>
          <a:xfrm>
            <a:off x="8101837" y="4497808"/>
            <a:ext cx="1112805" cy="400110"/>
          </a:xfrm>
          <a:prstGeom prst="rect">
            <a:avLst/>
          </a:prstGeom>
          <a:noFill/>
        </p:spPr>
        <p:txBody>
          <a:bodyPr wrap="none" rtlCol="0">
            <a:spAutoFit/>
          </a:bodyPr>
          <a:lstStyle/>
          <a:p>
            <a:r>
              <a:rPr lang="en-US" altLang="zh-CN" sz="2000" dirty="0"/>
              <a:t>R</a:t>
            </a:r>
            <a:r>
              <a:rPr lang="zh-CN" altLang="en-US" sz="2000" dirty="0"/>
              <a:t>树示例</a:t>
            </a:r>
          </a:p>
        </p:txBody>
      </p:sp>
      <p:pic>
        <p:nvPicPr>
          <p:cNvPr id="8" name="Picture 3">
            <a:extLst>
              <a:ext uri="{FF2B5EF4-FFF2-40B4-BE49-F238E27FC236}">
                <a16:creationId xmlns:a16="http://schemas.microsoft.com/office/drawing/2014/main" id="{69152904-796F-432B-9ED6-963E658DE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13" y="2099796"/>
            <a:ext cx="6007100"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2672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6D8BD-9A97-4F86-846D-63F1E7FD8892}"/>
              </a:ext>
            </a:extLst>
          </p:cNvPr>
          <p:cNvSpPr>
            <a:spLocks noGrp="1"/>
          </p:cNvSpPr>
          <p:nvPr>
            <p:ph type="title"/>
          </p:nvPr>
        </p:nvSpPr>
        <p:spPr/>
        <p:txBody>
          <a:bodyPr/>
          <a:lstStyle/>
          <a:p>
            <a:r>
              <a:rPr lang="en-US" altLang="en-US" dirty="0">
                <a:effectLst>
                  <a:outerShdw blurRad="38100" dist="38100" dir="2700000" algn="tl">
                    <a:srgbClr val="C0C0C0"/>
                  </a:outerShdw>
                </a:effectLst>
              </a:rPr>
              <a:t>Index Evaluation Metrics</a:t>
            </a:r>
            <a:endParaRPr lang="zh-CN" altLang="en-US" dirty="0"/>
          </a:p>
        </p:txBody>
      </p:sp>
      <p:sp>
        <p:nvSpPr>
          <p:cNvPr id="3" name="内容占位符 2">
            <a:extLst>
              <a:ext uri="{FF2B5EF4-FFF2-40B4-BE49-F238E27FC236}">
                <a16:creationId xmlns:a16="http://schemas.microsoft.com/office/drawing/2014/main" id="{09EC41A6-61D7-4F2B-AA1E-02CAD17DB228}"/>
              </a:ext>
            </a:extLst>
          </p:cNvPr>
          <p:cNvSpPr>
            <a:spLocks noGrp="1"/>
          </p:cNvSpPr>
          <p:nvPr>
            <p:ph idx="1"/>
          </p:nvPr>
        </p:nvSpPr>
        <p:spPr/>
        <p:txBody>
          <a:bodyPr/>
          <a:lstStyle/>
          <a:p>
            <a:r>
              <a:rPr lang="en-US" altLang="en-US" dirty="0"/>
              <a:t>Access time</a:t>
            </a:r>
          </a:p>
          <a:p>
            <a:r>
              <a:rPr lang="en-US" altLang="en-US" dirty="0"/>
              <a:t>Insertion time</a:t>
            </a:r>
          </a:p>
          <a:p>
            <a:r>
              <a:rPr lang="en-US" altLang="en-US" dirty="0"/>
              <a:t>Deletion time</a:t>
            </a:r>
          </a:p>
          <a:p>
            <a:r>
              <a:rPr lang="en-US" altLang="en-US" dirty="0"/>
              <a:t>Space overhead</a:t>
            </a:r>
            <a:endParaRPr lang="zh-CN" altLang="en-US" dirty="0"/>
          </a:p>
        </p:txBody>
      </p:sp>
      <p:sp>
        <p:nvSpPr>
          <p:cNvPr id="4" name="日期占位符 3">
            <a:extLst>
              <a:ext uri="{FF2B5EF4-FFF2-40B4-BE49-F238E27FC236}">
                <a16:creationId xmlns:a16="http://schemas.microsoft.com/office/drawing/2014/main" id="{C374E49C-945A-4F19-B177-460407DC0DA6}"/>
              </a:ext>
            </a:extLst>
          </p:cNvPr>
          <p:cNvSpPr>
            <a:spLocks noGrp="1"/>
          </p:cNvSpPr>
          <p:nvPr>
            <p:ph type="dt" sz="half" idx="10"/>
          </p:nvPr>
        </p:nvSpPr>
        <p:spPr/>
        <p:txBody>
          <a:bodyPr/>
          <a:lstStyle/>
          <a:p>
            <a:fld id="{C4D79455-2334-4D95-BE09-7B4F2ED8833E}" type="datetime1">
              <a:rPr lang="zh-CN" altLang="en-US" smtClean="0"/>
              <a:t>2021/12/1</a:t>
            </a:fld>
            <a:endParaRPr lang="zh-CN" altLang="en-US" dirty="0"/>
          </a:p>
        </p:txBody>
      </p:sp>
      <p:sp>
        <p:nvSpPr>
          <p:cNvPr id="5" name="灯片编号占位符 4">
            <a:extLst>
              <a:ext uri="{FF2B5EF4-FFF2-40B4-BE49-F238E27FC236}">
                <a16:creationId xmlns:a16="http://schemas.microsoft.com/office/drawing/2014/main" id="{8A98609E-EFD4-4DF6-8E6C-F7505A9175A3}"/>
              </a:ext>
            </a:extLst>
          </p:cNvPr>
          <p:cNvSpPr>
            <a:spLocks noGrp="1"/>
          </p:cNvSpPr>
          <p:nvPr>
            <p:ph type="sldNum" sz="quarter" idx="12"/>
          </p:nvPr>
        </p:nvSpPr>
        <p:spPr/>
        <p:txBody>
          <a:bodyPr/>
          <a:lstStyle/>
          <a:p>
            <a:fld id="{47C4BD23-150C-4A56-8E66-9482A3FB2E80}" type="slidenum">
              <a:rPr lang="zh-CN" altLang="en-US" smtClean="0"/>
              <a:pPr/>
              <a:t>9</a:t>
            </a:fld>
            <a:endParaRPr lang="zh-CN" altLang="en-US" dirty="0"/>
          </a:p>
        </p:txBody>
      </p:sp>
    </p:spTree>
    <p:extLst>
      <p:ext uri="{BB962C8B-B14F-4D97-AF65-F5344CB8AC3E}">
        <p14:creationId xmlns:p14="http://schemas.microsoft.com/office/powerpoint/2010/main" val="14388512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3901</TotalTime>
  <Words>7837</Words>
  <Application>Microsoft Office PowerPoint</Application>
  <PresentationFormat>宽屏</PresentationFormat>
  <Paragraphs>1054</Paragraphs>
  <Slides>89</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4" baseType="lpstr">
      <vt:lpstr>Monotype Sorts</vt:lpstr>
      <vt:lpstr>宋体</vt:lpstr>
      <vt:lpstr>微软雅黑</vt:lpstr>
      <vt:lpstr>微软雅黑 Light</vt:lpstr>
      <vt:lpstr>Arial</vt:lpstr>
      <vt:lpstr>Calibri</vt:lpstr>
      <vt:lpstr>Calibri Light</vt:lpstr>
      <vt:lpstr>Cambria Math</vt:lpstr>
      <vt:lpstr>Helvetica</vt:lpstr>
      <vt:lpstr>Tahoma</vt:lpstr>
      <vt:lpstr>Times New Roman</vt:lpstr>
      <vt:lpstr>Wingdings</vt:lpstr>
      <vt:lpstr>Office 主题</vt:lpstr>
      <vt:lpstr>Equation</vt:lpstr>
      <vt:lpstr>文档</vt:lpstr>
      <vt:lpstr>PowerPoint 演示文稿</vt:lpstr>
      <vt:lpstr>Outline</vt:lpstr>
      <vt:lpstr>目标</vt:lpstr>
      <vt:lpstr>14.1 Basic Concepts</vt:lpstr>
      <vt:lpstr>PowerPoint 演示文稿</vt:lpstr>
      <vt:lpstr>Basic Concepts (cont.)</vt:lpstr>
      <vt:lpstr>PowerPoint 演示文稿</vt:lpstr>
      <vt:lpstr>Basic Concepts (cont.)</vt:lpstr>
      <vt:lpstr>Index Evaluation Metrics</vt:lpstr>
      <vt:lpstr>14.2 Ordered Indices</vt:lpstr>
      <vt:lpstr>Primary and Secondary Indices</vt:lpstr>
      <vt:lpstr>聚集索引 vs 主索引</vt:lpstr>
      <vt:lpstr>Primary and Secondary Indices</vt:lpstr>
      <vt:lpstr>Primary and Secondary Indices</vt:lpstr>
      <vt:lpstr>PowerPoint 演示文稿</vt:lpstr>
      <vt:lpstr>Dense and Sparse Indices</vt:lpstr>
      <vt:lpstr>PowerPoint 演示文稿</vt:lpstr>
      <vt:lpstr>Dense and Sparse Indices</vt:lpstr>
      <vt:lpstr>Primary vs Secondary Indices</vt:lpstr>
      <vt:lpstr>Multi-level Indices</vt:lpstr>
      <vt:lpstr>PowerPoint 演示文稿</vt:lpstr>
      <vt:lpstr>Indices on Multiple Keys</vt:lpstr>
      <vt:lpstr>复合索引左前缀原则</vt:lpstr>
      <vt:lpstr>复合索引左前缀原则</vt:lpstr>
      <vt:lpstr>14.3/14.4 B+-Tree/B-Tree Index Files</vt:lpstr>
      <vt:lpstr>PowerPoint 演示文稿</vt:lpstr>
      <vt:lpstr>PowerPoint 演示文稿</vt:lpstr>
      <vt:lpstr>B+-tree Properties</vt:lpstr>
      <vt:lpstr>Examples</vt:lpstr>
      <vt:lpstr>Examples</vt:lpstr>
      <vt:lpstr>B+-Tree Node Structure</vt:lpstr>
      <vt:lpstr>Leaf Nodes in B+-Trees</vt:lpstr>
      <vt:lpstr>Non-Leaf Nodes in B+-Trees</vt:lpstr>
      <vt:lpstr>Example of B+-tree</vt:lpstr>
      <vt:lpstr>Observations about B+-trees：B+-trees Performance</vt:lpstr>
      <vt:lpstr>Queries on B+-Trees</vt:lpstr>
      <vt:lpstr>Queries on B+-Trees</vt:lpstr>
      <vt:lpstr>Queries on B+-Trees (Cont.)</vt:lpstr>
      <vt:lpstr>Non-Unique Keys</vt:lpstr>
      <vt:lpstr>Queries on B+-Trees (Cont.)</vt:lpstr>
      <vt:lpstr>B+-Tree File Organization</vt:lpstr>
      <vt:lpstr>B+-Tree File Organization</vt:lpstr>
      <vt:lpstr>Other Issues in Indexing</vt:lpstr>
      <vt:lpstr>Indexing Strings</vt:lpstr>
      <vt:lpstr>Bulk Loading and Bottom-Up Build</vt:lpstr>
      <vt:lpstr>Updates on B+-Trees 【略】</vt:lpstr>
      <vt:lpstr>Non-Unique Search Keys</vt:lpstr>
      <vt:lpstr>B-Tree Index Files</vt:lpstr>
      <vt:lpstr>PowerPoint 演示文稿</vt:lpstr>
      <vt:lpstr>B-Tree Index Files (Cont.)</vt:lpstr>
      <vt:lpstr>Indexing on Flash</vt:lpstr>
      <vt:lpstr>Indexing in Main Memory</vt:lpstr>
      <vt:lpstr>§14.5 Hash Indices</vt:lpstr>
      <vt:lpstr>Hash Indices</vt:lpstr>
      <vt:lpstr>PowerPoint 演示文稿</vt:lpstr>
      <vt:lpstr>Example of Hash File Organization</vt:lpstr>
      <vt:lpstr>Example of Hash File Organization </vt:lpstr>
      <vt:lpstr>Handling of Bucket Overflows</vt:lpstr>
      <vt:lpstr>Handling of Bucket Overflows (Cont.)</vt:lpstr>
      <vt:lpstr>Comparison of Ordered Indexing and Hashing</vt:lpstr>
      <vt:lpstr>Hash Indexing in Practical Databases</vt:lpstr>
      <vt:lpstr>14.6 Multiple-Key Access</vt:lpstr>
      <vt:lpstr>Indices on Multiple Keys</vt:lpstr>
      <vt:lpstr>Indices on Multiple Attributes【左前缀原则】</vt:lpstr>
      <vt:lpstr>Other Features</vt:lpstr>
      <vt:lpstr>14.7 Creation of Indices</vt:lpstr>
      <vt:lpstr>Index Definition in SQL</vt:lpstr>
      <vt:lpstr>强制使用/不使用索引 in SQL Server</vt:lpstr>
      <vt:lpstr>掌握：适宜建立索引的属性</vt:lpstr>
      <vt:lpstr>掌握：适宜建立索引的属性，索引对select/update/insert/delete的影响</vt:lpstr>
      <vt:lpstr>掌握</vt:lpstr>
      <vt:lpstr>例题</vt:lpstr>
      <vt:lpstr>例题</vt:lpstr>
      <vt:lpstr>例题</vt:lpstr>
      <vt:lpstr>例题</vt:lpstr>
      <vt:lpstr>例题</vt:lpstr>
      <vt:lpstr>实验7. 数据库物理设计</vt:lpstr>
      <vt:lpstr>Create index in SQL Server</vt:lpstr>
      <vt:lpstr>唯一索引 in SQL Server</vt:lpstr>
      <vt:lpstr>14.9 Bitmap Indices【略】</vt:lpstr>
      <vt:lpstr>Bitmap Indices</vt:lpstr>
      <vt:lpstr>Bitmap Indices (Cont.)</vt:lpstr>
      <vt:lpstr>Efficient Implementation of Bitmap Operations</vt:lpstr>
      <vt:lpstr>Bitmap Indices (Cont.)</vt:lpstr>
      <vt:lpstr>14.11 Spatial and Temporal Indices 【略】</vt:lpstr>
      <vt:lpstr>Example</vt:lpstr>
      <vt:lpstr>PowerPoint 演示文稿</vt:lpstr>
      <vt:lpstr>R tree</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329</cp:revision>
  <dcterms:created xsi:type="dcterms:W3CDTF">2017-07-31T08:51:00Z</dcterms:created>
  <dcterms:modified xsi:type="dcterms:W3CDTF">2021-12-01T15:59:09Z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